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8" r:id="rId6"/>
    <p:sldMasterId id="2147483740" r:id="rId7"/>
    <p:sldMasterId id="2147483746" r:id="rId8"/>
  </p:sldMasterIdLst>
  <p:notesMasterIdLst>
    <p:notesMasterId r:id="rId35"/>
  </p:notesMasterIdLst>
  <p:sldIdLst>
    <p:sldId id="295" r:id="rId9"/>
    <p:sldId id="257" r:id="rId10"/>
    <p:sldId id="298" r:id="rId11"/>
    <p:sldId id="297" r:id="rId12"/>
    <p:sldId id="329" r:id="rId13"/>
    <p:sldId id="344" r:id="rId14"/>
    <p:sldId id="340" r:id="rId15"/>
    <p:sldId id="348" r:id="rId16"/>
    <p:sldId id="342" r:id="rId17"/>
    <p:sldId id="345" r:id="rId18"/>
    <p:sldId id="269" r:id="rId19"/>
    <p:sldId id="347" r:id="rId20"/>
    <p:sldId id="350" r:id="rId21"/>
    <p:sldId id="313" r:id="rId22"/>
    <p:sldId id="328" r:id="rId23"/>
    <p:sldId id="314" r:id="rId24"/>
    <p:sldId id="284" r:id="rId25"/>
    <p:sldId id="285" r:id="rId26"/>
    <p:sldId id="330" r:id="rId27"/>
    <p:sldId id="331" r:id="rId28"/>
    <p:sldId id="332" r:id="rId29"/>
    <p:sldId id="333" r:id="rId30"/>
    <p:sldId id="334" r:id="rId31"/>
    <p:sldId id="335" r:id="rId32"/>
    <p:sldId id="336" r:id="rId33"/>
    <p:sldId id="287" r:id="rId34"/>
  </p:sldIdLst>
  <p:sldSz cx="7772400" cy="10058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B6670EE-1D2B-4DA7-A1CF-FE0B8F9A01CE}">
          <p14:sldIdLst>
            <p14:sldId id="295"/>
          </p14:sldIdLst>
        </p14:section>
        <p14:section name="Untitled Section" id="{79D67AFD-347D-4FFE-B7B0-6FDB8870682B}">
          <p14:sldIdLst>
            <p14:sldId id="257"/>
            <p14:sldId id="298"/>
            <p14:sldId id="297"/>
            <p14:sldId id="329"/>
            <p14:sldId id="344"/>
            <p14:sldId id="340"/>
            <p14:sldId id="348"/>
            <p14:sldId id="342"/>
            <p14:sldId id="345"/>
            <p14:sldId id="269"/>
            <p14:sldId id="347"/>
            <p14:sldId id="350"/>
            <p14:sldId id="313"/>
            <p14:sldId id="328"/>
            <p14:sldId id="314"/>
            <p14:sldId id="284"/>
            <p14:sldId id="285"/>
            <p14:sldId id="330"/>
            <p14:sldId id="331"/>
            <p14:sldId id="332"/>
            <p14:sldId id="333"/>
            <p14:sldId id="334"/>
            <p14:sldId id="335"/>
            <p14:sldId id="336"/>
            <p14:sldId id="287"/>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usz Telega" initials="MT" lastIdx="21" clrIdx="0">
    <p:extLst>
      <p:ext uri="{19B8F6BF-5375-455C-9EA6-DF929625EA0E}">
        <p15:presenceInfo xmlns:p15="http://schemas.microsoft.com/office/powerpoint/2012/main" userId="S-1-5-21-1063017186-617417581-1783442191-106797" providerId="AD"/>
      </p:ext>
    </p:extLst>
  </p:cmAuthor>
  <p:cmAuthor id="2" name="Mario Karcic" initials="MK" lastIdx="11" clrIdx="1">
    <p:extLst>
      <p:ext uri="{19B8F6BF-5375-455C-9EA6-DF929625EA0E}">
        <p15:presenceInfo xmlns:p15="http://schemas.microsoft.com/office/powerpoint/2012/main" userId="S-1-5-21-1063017186-617417581-1783442191-58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48"/>
    <a:srgbClr val="F5AC4B"/>
    <a:srgbClr val="0285C2"/>
    <a:srgbClr val="D5F4FF"/>
    <a:srgbClr val="006394"/>
    <a:srgbClr val="F0FBFF"/>
    <a:srgbClr val="BA5A3E"/>
    <a:srgbClr val="56889A"/>
    <a:srgbClr val="7C9AA4"/>
    <a:srgbClr val="7DA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95" autoAdjust="0"/>
    <p:restoredTop sz="93488" autoAdjust="0"/>
  </p:normalViewPr>
  <p:slideViewPr>
    <p:cSldViewPr>
      <p:cViewPr varScale="1">
        <p:scale>
          <a:sx n="47" d="100"/>
          <a:sy n="47" d="100"/>
        </p:scale>
        <p:origin x="2248"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18" cy="481878"/>
          </a:xfrm>
          <a:prstGeom prst="rect">
            <a:avLst/>
          </a:prstGeom>
        </p:spPr>
        <p:txBody>
          <a:bodyPr vert="horz" lIns="86749" tIns="43375" rIns="86749" bIns="43375" rtlCol="0"/>
          <a:lstStyle>
            <a:lvl1pPr algn="l">
              <a:defRPr sz="1100"/>
            </a:lvl1pPr>
          </a:lstStyle>
          <a:p>
            <a:endParaRPr lang="en-US"/>
          </a:p>
        </p:txBody>
      </p:sp>
      <p:sp>
        <p:nvSpPr>
          <p:cNvPr id="3" name="Date Placeholder 2"/>
          <p:cNvSpPr>
            <a:spLocks noGrp="1"/>
          </p:cNvSpPr>
          <p:nvPr>
            <p:ph type="dt" idx="1"/>
          </p:nvPr>
        </p:nvSpPr>
        <p:spPr>
          <a:xfrm>
            <a:off x="4143189" y="1"/>
            <a:ext cx="3170518" cy="481878"/>
          </a:xfrm>
          <a:prstGeom prst="rect">
            <a:avLst/>
          </a:prstGeom>
        </p:spPr>
        <p:txBody>
          <a:bodyPr vert="horz" lIns="86749" tIns="43375" rIns="86749" bIns="43375" rtlCol="0"/>
          <a:lstStyle>
            <a:lvl1pPr algn="r">
              <a:defRPr sz="1100"/>
            </a:lvl1pPr>
          </a:lstStyle>
          <a:p>
            <a:fld id="{56ED469A-A252-47AF-954E-B72D80FCBCE4}" type="datetimeFigureOut">
              <a:rPr lang="en-US" smtClean="0"/>
              <a:t>8/1/2024</a:t>
            </a:fld>
            <a:endParaRPr lang="en-US"/>
          </a:p>
        </p:txBody>
      </p:sp>
      <p:sp>
        <p:nvSpPr>
          <p:cNvPr id="4" name="Slide Image Placeholder 3"/>
          <p:cNvSpPr>
            <a:spLocks noGrp="1" noRot="1" noChangeAspect="1"/>
          </p:cNvSpPr>
          <p:nvPr>
            <p:ph type="sldImg" idx="2"/>
          </p:nvPr>
        </p:nvSpPr>
        <p:spPr>
          <a:xfrm>
            <a:off x="2406650" y="1200150"/>
            <a:ext cx="2501900" cy="3240088"/>
          </a:xfrm>
          <a:prstGeom prst="rect">
            <a:avLst/>
          </a:prstGeom>
          <a:noFill/>
          <a:ln w="12700">
            <a:solidFill>
              <a:prstClr val="black"/>
            </a:solidFill>
          </a:ln>
        </p:spPr>
        <p:txBody>
          <a:bodyPr vert="horz" lIns="86749" tIns="43375" rIns="86749" bIns="43375" rtlCol="0" anchor="ctr"/>
          <a:lstStyle/>
          <a:p>
            <a:endParaRPr lang="en-US"/>
          </a:p>
        </p:txBody>
      </p:sp>
      <p:sp>
        <p:nvSpPr>
          <p:cNvPr id="5" name="Notes Placeholder 4"/>
          <p:cNvSpPr>
            <a:spLocks noGrp="1"/>
          </p:cNvSpPr>
          <p:nvPr>
            <p:ph type="body" sz="quarter" idx="3"/>
          </p:nvPr>
        </p:nvSpPr>
        <p:spPr>
          <a:xfrm>
            <a:off x="732118" y="4620275"/>
            <a:ext cx="5850965" cy="3780775"/>
          </a:xfrm>
          <a:prstGeom prst="rect">
            <a:avLst/>
          </a:prstGeom>
        </p:spPr>
        <p:txBody>
          <a:bodyPr vert="horz" lIns="86749" tIns="43375" rIns="86749" bIns="433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22"/>
            <a:ext cx="3170518" cy="481878"/>
          </a:xfrm>
          <a:prstGeom prst="rect">
            <a:avLst/>
          </a:prstGeom>
        </p:spPr>
        <p:txBody>
          <a:bodyPr vert="horz" lIns="86749" tIns="43375" rIns="86749" bIns="43375" rtlCol="0" anchor="b"/>
          <a:lstStyle>
            <a:lvl1pPr algn="l">
              <a:defRPr sz="1100"/>
            </a:lvl1pPr>
          </a:lstStyle>
          <a:p>
            <a:endParaRPr lang="en-US"/>
          </a:p>
        </p:txBody>
      </p:sp>
      <p:sp>
        <p:nvSpPr>
          <p:cNvPr id="7" name="Slide Number Placeholder 6"/>
          <p:cNvSpPr>
            <a:spLocks noGrp="1"/>
          </p:cNvSpPr>
          <p:nvPr>
            <p:ph type="sldNum" sz="quarter" idx="5"/>
          </p:nvPr>
        </p:nvSpPr>
        <p:spPr>
          <a:xfrm>
            <a:off x="4143189" y="9119322"/>
            <a:ext cx="3170518" cy="481878"/>
          </a:xfrm>
          <a:prstGeom prst="rect">
            <a:avLst/>
          </a:prstGeom>
        </p:spPr>
        <p:txBody>
          <a:bodyPr vert="horz" lIns="86749" tIns="43375" rIns="86749" bIns="43375" rtlCol="0" anchor="b"/>
          <a:lstStyle>
            <a:lvl1pPr algn="r">
              <a:defRPr sz="1100"/>
            </a:lvl1pPr>
          </a:lstStyle>
          <a:p>
            <a:fld id="{319D26E1-06D4-48C7-A3CC-C96C65DA89EE}" type="slidenum">
              <a:rPr lang="en-US" smtClean="0"/>
              <a:t>‹#›</a:t>
            </a:fld>
            <a:endParaRPr lang="en-US"/>
          </a:p>
        </p:txBody>
      </p:sp>
    </p:spTree>
    <p:extLst>
      <p:ext uri="{BB962C8B-B14F-4D97-AF65-F5344CB8AC3E}">
        <p14:creationId xmlns:p14="http://schemas.microsoft.com/office/powerpoint/2010/main" val="23159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912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11</a:t>
            </a:fld>
            <a:endParaRPr lang="en-US"/>
          </a:p>
        </p:txBody>
      </p:sp>
    </p:spTree>
    <p:extLst>
      <p:ext uri="{BB962C8B-B14F-4D97-AF65-F5344CB8AC3E}">
        <p14:creationId xmlns:p14="http://schemas.microsoft.com/office/powerpoint/2010/main" val="352882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14</a:t>
            </a:fld>
            <a:endParaRPr lang="en-US"/>
          </a:p>
        </p:txBody>
      </p:sp>
    </p:spTree>
    <p:extLst>
      <p:ext uri="{BB962C8B-B14F-4D97-AF65-F5344CB8AC3E}">
        <p14:creationId xmlns:p14="http://schemas.microsoft.com/office/powerpoint/2010/main" val="323362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E860F-9203-4168-A055-65D7DB6F8E4C}" type="slidenum">
              <a:rPr lang="en-US" smtClean="0"/>
              <a:t>15</a:t>
            </a:fld>
            <a:endParaRPr lang="en-US" dirty="0"/>
          </a:p>
        </p:txBody>
      </p:sp>
    </p:spTree>
    <p:extLst>
      <p:ext uri="{BB962C8B-B14F-4D97-AF65-F5344CB8AC3E}">
        <p14:creationId xmlns:p14="http://schemas.microsoft.com/office/powerpoint/2010/main" val="787431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16</a:t>
            </a:fld>
            <a:endParaRPr lang="en-US"/>
          </a:p>
        </p:txBody>
      </p:sp>
    </p:spTree>
    <p:extLst>
      <p:ext uri="{BB962C8B-B14F-4D97-AF65-F5344CB8AC3E}">
        <p14:creationId xmlns:p14="http://schemas.microsoft.com/office/powerpoint/2010/main" val="277558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17</a:t>
            </a:fld>
            <a:endParaRPr lang="en-US"/>
          </a:p>
        </p:txBody>
      </p:sp>
    </p:spTree>
    <p:extLst>
      <p:ext uri="{BB962C8B-B14F-4D97-AF65-F5344CB8AC3E}">
        <p14:creationId xmlns:p14="http://schemas.microsoft.com/office/powerpoint/2010/main" val="404788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18</a:t>
            </a:fld>
            <a:endParaRPr lang="en-US"/>
          </a:p>
        </p:txBody>
      </p:sp>
    </p:spTree>
    <p:extLst>
      <p:ext uri="{BB962C8B-B14F-4D97-AF65-F5344CB8AC3E}">
        <p14:creationId xmlns:p14="http://schemas.microsoft.com/office/powerpoint/2010/main" val="13705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E860F-9203-4168-A055-65D7DB6F8E4C}" type="slidenum">
              <a:rPr lang="en-US" smtClean="0"/>
              <a:t>19</a:t>
            </a:fld>
            <a:endParaRPr lang="en-US" dirty="0"/>
          </a:p>
        </p:txBody>
      </p:sp>
    </p:spTree>
    <p:extLst>
      <p:ext uri="{BB962C8B-B14F-4D97-AF65-F5344CB8AC3E}">
        <p14:creationId xmlns:p14="http://schemas.microsoft.com/office/powerpoint/2010/main" val="351080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E860F-9203-4168-A055-65D7DB6F8E4C}" type="slidenum">
              <a:rPr lang="en-US" smtClean="0"/>
              <a:t>20</a:t>
            </a:fld>
            <a:endParaRPr lang="en-US" dirty="0"/>
          </a:p>
        </p:txBody>
      </p:sp>
    </p:spTree>
    <p:extLst>
      <p:ext uri="{BB962C8B-B14F-4D97-AF65-F5344CB8AC3E}">
        <p14:creationId xmlns:p14="http://schemas.microsoft.com/office/powerpoint/2010/main" val="18991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E860F-9203-4168-A055-65D7DB6F8E4C}" type="slidenum">
              <a:rPr lang="en-US" smtClean="0"/>
              <a:t>21</a:t>
            </a:fld>
            <a:endParaRPr lang="en-US" dirty="0"/>
          </a:p>
        </p:txBody>
      </p:sp>
    </p:spTree>
    <p:extLst>
      <p:ext uri="{BB962C8B-B14F-4D97-AF65-F5344CB8AC3E}">
        <p14:creationId xmlns:p14="http://schemas.microsoft.com/office/powerpoint/2010/main" val="3234134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E860F-9203-4168-A055-65D7DB6F8E4C}" type="slidenum">
              <a:rPr lang="en-US" smtClean="0"/>
              <a:t>22</a:t>
            </a:fld>
            <a:endParaRPr lang="en-US" dirty="0"/>
          </a:p>
        </p:txBody>
      </p:sp>
    </p:spTree>
    <p:extLst>
      <p:ext uri="{BB962C8B-B14F-4D97-AF65-F5344CB8AC3E}">
        <p14:creationId xmlns:p14="http://schemas.microsoft.com/office/powerpoint/2010/main" val="208168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2</a:t>
            </a:fld>
            <a:endParaRPr lang="en-US"/>
          </a:p>
        </p:txBody>
      </p:sp>
    </p:spTree>
    <p:extLst>
      <p:ext uri="{BB962C8B-B14F-4D97-AF65-F5344CB8AC3E}">
        <p14:creationId xmlns:p14="http://schemas.microsoft.com/office/powerpoint/2010/main" val="837894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E860F-9203-4168-A055-65D7DB6F8E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28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E860F-9203-4168-A055-65D7DB6F8E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976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E860F-9203-4168-A055-65D7DB6F8E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27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26</a:t>
            </a:fld>
            <a:endParaRPr lang="en-US"/>
          </a:p>
        </p:txBody>
      </p:sp>
    </p:spTree>
    <p:extLst>
      <p:ext uri="{BB962C8B-B14F-4D97-AF65-F5344CB8AC3E}">
        <p14:creationId xmlns:p14="http://schemas.microsoft.com/office/powerpoint/2010/main" val="380359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3</a:t>
            </a:fld>
            <a:endParaRPr lang="en-US"/>
          </a:p>
        </p:txBody>
      </p:sp>
    </p:spTree>
    <p:extLst>
      <p:ext uri="{BB962C8B-B14F-4D97-AF65-F5344CB8AC3E}">
        <p14:creationId xmlns:p14="http://schemas.microsoft.com/office/powerpoint/2010/main" val="383885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4</a:t>
            </a:fld>
            <a:endParaRPr lang="en-US"/>
          </a:p>
        </p:txBody>
      </p:sp>
    </p:spTree>
    <p:extLst>
      <p:ext uri="{BB962C8B-B14F-4D97-AF65-F5344CB8AC3E}">
        <p14:creationId xmlns:p14="http://schemas.microsoft.com/office/powerpoint/2010/main" val="116671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5</a:t>
            </a:fld>
            <a:endParaRPr lang="en-US"/>
          </a:p>
        </p:txBody>
      </p:sp>
    </p:spTree>
    <p:extLst>
      <p:ext uri="{BB962C8B-B14F-4D97-AF65-F5344CB8AC3E}">
        <p14:creationId xmlns:p14="http://schemas.microsoft.com/office/powerpoint/2010/main" val="11890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7</a:t>
            </a:fld>
            <a:endParaRPr lang="en-US"/>
          </a:p>
        </p:txBody>
      </p:sp>
    </p:spTree>
    <p:extLst>
      <p:ext uri="{BB962C8B-B14F-4D97-AF65-F5344CB8AC3E}">
        <p14:creationId xmlns:p14="http://schemas.microsoft.com/office/powerpoint/2010/main" val="347666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E860F-9203-4168-A055-65D7DB6F8E4C}"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1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9</a:t>
            </a:fld>
            <a:endParaRPr lang="en-US"/>
          </a:p>
        </p:txBody>
      </p:sp>
    </p:spTree>
    <p:extLst>
      <p:ext uri="{BB962C8B-B14F-4D97-AF65-F5344CB8AC3E}">
        <p14:creationId xmlns:p14="http://schemas.microsoft.com/office/powerpoint/2010/main" val="327271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26E1-06D4-48C7-A3CC-C96C65DA89EE}" type="slidenum">
              <a:rPr lang="en-US" smtClean="0"/>
              <a:t>10</a:t>
            </a:fld>
            <a:endParaRPr lang="en-US"/>
          </a:p>
        </p:txBody>
      </p:sp>
    </p:spTree>
    <p:extLst>
      <p:ext uri="{BB962C8B-B14F-4D97-AF65-F5344CB8AC3E}">
        <p14:creationId xmlns:p14="http://schemas.microsoft.com/office/powerpoint/2010/main" val="440631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_Dar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8732125-02B0-4A4E-9359-7B8F6B61B5F7}"/>
              </a:ext>
            </a:extLst>
          </p:cNvPr>
          <p:cNvSpPr/>
          <p:nvPr/>
        </p:nvSpPr>
        <p:spPr>
          <a:xfrm>
            <a:off x="0" y="8"/>
            <a:ext cx="5294948" cy="9137801"/>
          </a:xfrm>
          <a:custGeom>
            <a:avLst/>
            <a:gdLst>
              <a:gd name="connsiteX0" fmla="*/ 0 w 6229350"/>
              <a:gd name="connsiteY0" fmla="*/ 0 h 6230319"/>
              <a:gd name="connsiteX1" fmla="*/ 6229350 w 6229350"/>
              <a:gd name="connsiteY1" fmla="*/ 0 h 6230319"/>
              <a:gd name="connsiteX2" fmla="*/ 6229350 w 6229350"/>
              <a:gd name="connsiteY2" fmla="*/ 5700150 h 6230319"/>
              <a:gd name="connsiteX3" fmla="*/ 5897115 w 6229350"/>
              <a:gd name="connsiteY3" fmla="*/ 6205316 h 6230319"/>
              <a:gd name="connsiteX4" fmla="*/ 5817197 w 6229350"/>
              <a:gd name="connsiteY4" fmla="*/ 6230319 h 6230319"/>
              <a:gd name="connsiteX5" fmla="*/ 0 w 6229350"/>
              <a:gd name="connsiteY5" fmla="*/ 6230319 h 62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350" h="6230319">
                <a:moveTo>
                  <a:pt x="0" y="0"/>
                </a:moveTo>
                <a:lnTo>
                  <a:pt x="6229350" y="0"/>
                </a:lnTo>
                <a:lnTo>
                  <a:pt x="6229350" y="5700150"/>
                </a:lnTo>
                <a:cubicBezTo>
                  <a:pt x="6229350" y="5927243"/>
                  <a:pt x="6092356" y="6122087"/>
                  <a:pt x="5897115" y="6205316"/>
                </a:cubicBezTo>
                <a:lnTo>
                  <a:pt x="5817197" y="6230319"/>
                </a:lnTo>
                <a:lnTo>
                  <a:pt x="0" y="6230319"/>
                </a:lnTo>
                <a:close/>
              </a:path>
            </a:pathLst>
          </a:custGeom>
          <a:gradFill>
            <a:gsLst>
              <a:gs pos="11000">
                <a:schemeClr val="accent1">
                  <a:alpha val="84000"/>
                </a:schemeClr>
              </a:gs>
              <a:gs pos="53000">
                <a:schemeClr val="accent1">
                  <a:lumMod val="50000"/>
                  <a:alpha val="84000"/>
                </a:schemeClr>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noAutofit/>
          </a:bodyPr>
          <a:lstStyle/>
          <a:p>
            <a:pPr marL="0" marR="0" lvl="0" indent="0" algn="ctr" defTabSz="526230" rtl="0" eaLnBrk="1" fontAlgn="auto" latinLnBrk="0" hangingPunct="0">
              <a:lnSpc>
                <a:spcPct val="100000"/>
              </a:lnSpc>
              <a:spcBef>
                <a:spcPts val="0"/>
              </a:spcBef>
              <a:spcAft>
                <a:spcPts val="0"/>
              </a:spcAft>
              <a:buClrTx/>
              <a:buSzTx/>
              <a:buFontTx/>
              <a:buNone/>
              <a:tabLst/>
              <a:defRPr/>
            </a:pPr>
            <a:endParaRPr kumimoji="0" lang="en-US" sz="2040" b="0" i="0" u="none" strike="noStrike" kern="1200" cap="none" spc="0" normalizeH="0" baseline="0" noProof="0">
              <a:ln>
                <a:noFill/>
              </a:ln>
              <a:solidFill>
                <a:srgbClr val="663F85"/>
              </a:solidFill>
              <a:effectLst/>
              <a:uLnTx/>
              <a:uFillTx/>
              <a:latin typeface="Helvetica Neue Medium"/>
              <a:sym typeface="Helvetica Neue Medium"/>
            </a:endParaRPr>
          </a:p>
        </p:txBody>
      </p:sp>
      <p:sp>
        <p:nvSpPr>
          <p:cNvPr id="2" name="Title 1">
            <a:extLst>
              <a:ext uri="{FF2B5EF4-FFF2-40B4-BE49-F238E27FC236}">
                <a16:creationId xmlns:a16="http://schemas.microsoft.com/office/drawing/2014/main" id="{1168116D-D6B0-E94A-BCB8-94954F5E4912}"/>
              </a:ext>
            </a:extLst>
          </p:cNvPr>
          <p:cNvSpPr>
            <a:spLocks noGrp="1"/>
          </p:cNvSpPr>
          <p:nvPr>
            <p:ph type="title" hasCustomPrompt="1"/>
          </p:nvPr>
        </p:nvSpPr>
        <p:spPr>
          <a:xfrm>
            <a:off x="1144855" y="3250515"/>
            <a:ext cx="3856416" cy="3415449"/>
          </a:xfrm>
        </p:spPr>
        <p:txBody>
          <a:bodyPr anchor="ctr">
            <a:noAutofit/>
          </a:bodyPr>
          <a:lstStyle>
            <a:lvl1pPr>
              <a:defRPr sz="3060">
                <a:solidFill>
                  <a:schemeClr val="bg1"/>
                </a:solidFill>
              </a:defRPr>
            </a:lvl1pPr>
          </a:lstStyle>
          <a:p>
            <a:r>
              <a:rPr lang="en-US"/>
              <a:t>Click to edit presentation title</a:t>
            </a:r>
          </a:p>
        </p:txBody>
      </p:sp>
      <p:sp>
        <p:nvSpPr>
          <p:cNvPr id="6" name="Text Placeholder 5">
            <a:extLst>
              <a:ext uri="{FF2B5EF4-FFF2-40B4-BE49-F238E27FC236}">
                <a16:creationId xmlns:a16="http://schemas.microsoft.com/office/drawing/2014/main" id="{EE664FDD-F974-5B41-85EB-63D319A95FA2}"/>
              </a:ext>
            </a:extLst>
          </p:cNvPr>
          <p:cNvSpPr>
            <a:spLocks noGrp="1"/>
          </p:cNvSpPr>
          <p:nvPr>
            <p:ph type="body" sz="quarter" idx="11" hasCustomPrompt="1"/>
          </p:nvPr>
        </p:nvSpPr>
        <p:spPr>
          <a:xfrm>
            <a:off x="1144856" y="7273877"/>
            <a:ext cx="3864392" cy="1795738"/>
          </a:xfrm>
        </p:spPr>
        <p:txBody>
          <a:bodyPr/>
          <a:lstStyle>
            <a:lvl1pPr>
              <a:defRPr>
                <a:solidFill>
                  <a:schemeClr val="bg1"/>
                </a:solidFill>
              </a:defRPr>
            </a:lvl1pPr>
          </a:lstStyle>
          <a:p>
            <a:pPr lvl="0"/>
            <a:r>
              <a:rPr lang="en-US"/>
              <a:t>Click to edit subtitle</a:t>
            </a:r>
          </a:p>
        </p:txBody>
      </p:sp>
      <p:cxnSp>
        <p:nvCxnSpPr>
          <p:cNvPr id="8" name="Straight Connector 7">
            <a:extLst>
              <a:ext uri="{FF2B5EF4-FFF2-40B4-BE49-F238E27FC236}">
                <a16:creationId xmlns:a16="http://schemas.microsoft.com/office/drawing/2014/main" id="{A5F36BC2-13E4-884B-8F70-E5EF1941D758}"/>
              </a:ext>
            </a:extLst>
          </p:cNvPr>
          <p:cNvCxnSpPr/>
          <p:nvPr/>
        </p:nvCxnSpPr>
        <p:spPr>
          <a:xfrm>
            <a:off x="1136219" y="7001103"/>
            <a:ext cx="622452" cy="0"/>
          </a:xfrm>
          <a:prstGeom prst="line">
            <a:avLst/>
          </a:prstGeom>
          <a:noFill/>
          <a:ln w="25400" cap="flat">
            <a:solidFill>
              <a:schemeClr val="accent1">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pic>
        <p:nvPicPr>
          <p:cNvPr id="17" name="Picture 16" descr="A picture containing food&#10;&#10;Description automatically generated">
            <a:extLst>
              <a:ext uri="{FF2B5EF4-FFF2-40B4-BE49-F238E27FC236}">
                <a16:creationId xmlns:a16="http://schemas.microsoft.com/office/drawing/2014/main" id="{22F67038-D277-4ED3-A699-296B599E23CE}"/>
              </a:ext>
            </a:extLst>
          </p:cNvPr>
          <p:cNvPicPr>
            <a:picLocks noChangeAspect="1"/>
          </p:cNvPicPr>
          <p:nvPr/>
        </p:nvPicPr>
        <p:blipFill rotWithShape="1">
          <a:blip r:embed="rId3"/>
          <a:srcRect l="23165" t="25349" r="23225" b="39225"/>
          <a:stretch/>
        </p:blipFill>
        <p:spPr>
          <a:xfrm>
            <a:off x="1136219" y="2027534"/>
            <a:ext cx="1007701" cy="887842"/>
          </a:xfrm>
          <a:prstGeom prst="rect">
            <a:avLst/>
          </a:prstGeom>
        </p:spPr>
      </p:pic>
    </p:spTree>
    <p:extLst>
      <p:ext uri="{BB962C8B-B14F-4D97-AF65-F5344CB8AC3E}">
        <p14:creationId xmlns:p14="http://schemas.microsoft.com/office/powerpoint/2010/main" val="236147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69140"/>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61641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4929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_Dar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8732125-02B0-4A4E-9359-7B8F6B61B5F7}"/>
              </a:ext>
            </a:extLst>
          </p:cNvPr>
          <p:cNvSpPr/>
          <p:nvPr/>
        </p:nvSpPr>
        <p:spPr>
          <a:xfrm>
            <a:off x="0" y="8"/>
            <a:ext cx="5294948" cy="9137801"/>
          </a:xfrm>
          <a:custGeom>
            <a:avLst/>
            <a:gdLst>
              <a:gd name="connsiteX0" fmla="*/ 0 w 6229350"/>
              <a:gd name="connsiteY0" fmla="*/ 0 h 6230319"/>
              <a:gd name="connsiteX1" fmla="*/ 6229350 w 6229350"/>
              <a:gd name="connsiteY1" fmla="*/ 0 h 6230319"/>
              <a:gd name="connsiteX2" fmla="*/ 6229350 w 6229350"/>
              <a:gd name="connsiteY2" fmla="*/ 5700150 h 6230319"/>
              <a:gd name="connsiteX3" fmla="*/ 5897115 w 6229350"/>
              <a:gd name="connsiteY3" fmla="*/ 6205316 h 6230319"/>
              <a:gd name="connsiteX4" fmla="*/ 5817197 w 6229350"/>
              <a:gd name="connsiteY4" fmla="*/ 6230319 h 6230319"/>
              <a:gd name="connsiteX5" fmla="*/ 0 w 6229350"/>
              <a:gd name="connsiteY5" fmla="*/ 6230319 h 62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350" h="6230319">
                <a:moveTo>
                  <a:pt x="0" y="0"/>
                </a:moveTo>
                <a:lnTo>
                  <a:pt x="6229350" y="0"/>
                </a:lnTo>
                <a:lnTo>
                  <a:pt x="6229350" y="5700150"/>
                </a:lnTo>
                <a:cubicBezTo>
                  <a:pt x="6229350" y="5927243"/>
                  <a:pt x="6092356" y="6122087"/>
                  <a:pt x="5897115" y="6205316"/>
                </a:cubicBezTo>
                <a:lnTo>
                  <a:pt x="5817197" y="6230319"/>
                </a:lnTo>
                <a:lnTo>
                  <a:pt x="0" y="6230319"/>
                </a:lnTo>
                <a:close/>
              </a:path>
            </a:pathLst>
          </a:custGeom>
          <a:gradFill>
            <a:gsLst>
              <a:gs pos="11000">
                <a:schemeClr val="accent1">
                  <a:alpha val="84000"/>
                </a:schemeClr>
              </a:gs>
              <a:gs pos="53000">
                <a:schemeClr val="accent1">
                  <a:lumMod val="50000"/>
                  <a:alpha val="84000"/>
                </a:schemeClr>
              </a:gs>
            </a:gsLst>
            <a:lin ang="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noAutofit/>
          </a:bodyPr>
          <a:lstStyle/>
          <a:p>
            <a:pPr marL="0" marR="0" lvl="0" indent="0" algn="ctr" defTabSz="526230" rtl="0" eaLnBrk="1" fontAlgn="auto" latinLnBrk="0" hangingPunct="0">
              <a:lnSpc>
                <a:spcPct val="100000"/>
              </a:lnSpc>
              <a:spcBef>
                <a:spcPts val="0"/>
              </a:spcBef>
              <a:spcAft>
                <a:spcPts val="0"/>
              </a:spcAft>
              <a:buClrTx/>
              <a:buSzTx/>
              <a:buFontTx/>
              <a:buNone/>
              <a:tabLst/>
              <a:defRPr/>
            </a:pPr>
            <a:endParaRPr kumimoji="0" lang="en-US" sz="2040" b="0" i="0" u="none" strike="noStrike" kern="1200" cap="none" spc="0" normalizeH="0" baseline="0" noProof="0">
              <a:ln>
                <a:noFill/>
              </a:ln>
              <a:solidFill>
                <a:srgbClr val="663F85"/>
              </a:solidFill>
              <a:effectLst/>
              <a:uLnTx/>
              <a:uFillTx/>
              <a:latin typeface="Helvetica Neue Medium"/>
              <a:sym typeface="Helvetica Neue Medium"/>
            </a:endParaRPr>
          </a:p>
        </p:txBody>
      </p:sp>
      <p:sp>
        <p:nvSpPr>
          <p:cNvPr id="2" name="Title 1">
            <a:extLst>
              <a:ext uri="{FF2B5EF4-FFF2-40B4-BE49-F238E27FC236}">
                <a16:creationId xmlns:a16="http://schemas.microsoft.com/office/drawing/2014/main" id="{1168116D-D6B0-E94A-BCB8-94954F5E4912}"/>
              </a:ext>
            </a:extLst>
          </p:cNvPr>
          <p:cNvSpPr>
            <a:spLocks noGrp="1"/>
          </p:cNvSpPr>
          <p:nvPr>
            <p:ph type="title" hasCustomPrompt="1"/>
          </p:nvPr>
        </p:nvSpPr>
        <p:spPr>
          <a:xfrm>
            <a:off x="1144855" y="3250515"/>
            <a:ext cx="3856416" cy="3415449"/>
          </a:xfrm>
        </p:spPr>
        <p:txBody>
          <a:bodyPr anchor="ctr">
            <a:noAutofit/>
          </a:bodyPr>
          <a:lstStyle>
            <a:lvl1pPr>
              <a:defRPr sz="3060">
                <a:solidFill>
                  <a:schemeClr val="bg1"/>
                </a:solidFill>
              </a:defRPr>
            </a:lvl1pPr>
          </a:lstStyle>
          <a:p>
            <a:r>
              <a:rPr lang="en-US"/>
              <a:t>Click to edit presentation title</a:t>
            </a:r>
          </a:p>
        </p:txBody>
      </p:sp>
      <p:sp>
        <p:nvSpPr>
          <p:cNvPr id="6" name="Text Placeholder 5">
            <a:extLst>
              <a:ext uri="{FF2B5EF4-FFF2-40B4-BE49-F238E27FC236}">
                <a16:creationId xmlns:a16="http://schemas.microsoft.com/office/drawing/2014/main" id="{EE664FDD-F974-5B41-85EB-63D319A95FA2}"/>
              </a:ext>
            </a:extLst>
          </p:cNvPr>
          <p:cNvSpPr>
            <a:spLocks noGrp="1"/>
          </p:cNvSpPr>
          <p:nvPr>
            <p:ph type="body" sz="quarter" idx="11" hasCustomPrompt="1"/>
          </p:nvPr>
        </p:nvSpPr>
        <p:spPr>
          <a:xfrm>
            <a:off x="1144856" y="7273877"/>
            <a:ext cx="3864392" cy="1795738"/>
          </a:xfrm>
        </p:spPr>
        <p:txBody>
          <a:bodyPr/>
          <a:lstStyle>
            <a:lvl1pPr>
              <a:defRPr>
                <a:solidFill>
                  <a:schemeClr val="bg1"/>
                </a:solidFill>
              </a:defRPr>
            </a:lvl1pPr>
          </a:lstStyle>
          <a:p>
            <a:pPr lvl="0"/>
            <a:r>
              <a:rPr lang="en-US"/>
              <a:t>Click to edit subtitle</a:t>
            </a:r>
          </a:p>
        </p:txBody>
      </p:sp>
      <p:cxnSp>
        <p:nvCxnSpPr>
          <p:cNvPr id="8" name="Straight Connector 7">
            <a:extLst>
              <a:ext uri="{FF2B5EF4-FFF2-40B4-BE49-F238E27FC236}">
                <a16:creationId xmlns:a16="http://schemas.microsoft.com/office/drawing/2014/main" id="{A5F36BC2-13E4-884B-8F70-E5EF1941D758}"/>
              </a:ext>
            </a:extLst>
          </p:cNvPr>
          <p:cNvCxnSpPr/>
          <p:nvPr/>
        </p:nvCxnSpPr>
        <p:spPr>
          <a:xfrm>
            <a:off x="1136219" y="7001103"/>
            <a:ext cx="622452" cy="0"/>
          </a:xfrm>
          <a:prstGeom prst="line">
            <a:avLst/>
          </a:prstGeom>
          <a:noFill/>
          <a:ln w="25400" cap="flat">
            <a:solidFill>
              <a:schemeClr val="accent1">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pic>
        <p:nvPicPr>
          <p:cNvPr id="17" name="Picture 16" descr="A picture containing food&#10;&#10;Description automatically generated">
            <a:extLst>
              <a:ext uri="{FF2B5EF4-FFF2-40B4-BE49-F238E27FC236}">
                <a16:creationId xmlns:a16="http://schemas.microsoft.com/office/drawing/2014/main" id="{22F67038-D277-4ED3-A699-296B599E23CE}"/>
              </a:ext>
            </a:extLst>
          </p:cNvPr>
          <p:cNvPicPr>
            <a:picLocks noChangeAspect="1"/>
          </p:cNvPicPr>
          <p:nvPr/>
        </p:nvPicPr>
        <p:blipFill rotWithShape="1">
          <a:blip r:embed="rId3"/>
          <a:srcRect l="23165" t="25349" r="23225" b="39225"/>
          <a:stretch/>
        </p:blipFill>
        <p:spPr>
          <a:xfrm>
            <a:off x="1136219" y="2027534"/>
            <a:ext cx="1007701" cy="887842"/>
          </a:xfrm>
          <a:prstGeom prst="rect">
            <a:avLst/>
          </a:prstGeom>
        </p:spPr>
      </p:pic>
    </p:spTree>
    <p:extLst>
      <p:ext uri="{BB962C8B-B14F-4D97-AF65-F5344CB8AC3E}">
        <p14:creationId xmlns:p14="http://schemas.microsoft.com/office/powerpoint/2010/main" val="2668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63E7560-4A0C-4F46-B1F0-80A4590D19B4}" type="datetime1">
              <a:rPr lang="en-US" smtClean="0"/>
              <a:t>8/1/2024</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25400">
              <a:lnSpc>
                <a:spcPts val="1835"/>
              </a:lnSpc>
            </a:pPr>
            <a:fld id="{81D60167-4931-47E6-BA6A-407CBD079E47}" type="slidenum">
              <a:rPr dirty="0"/>
              <a:t>‹#›</a:t>
            </a:fld>
            <a:endParaRPr dirty="0"/>
          </a:p>
        </p:txBody>
      </p:sp>
    </p:spTree>
    <p:extLst>
      <p:ext uri="{BB962C8B-B14F-4D97-AF65-F5344CB8AC3E}">
        <p14:creationId xmlns:p14="http://schemas.microsoft.com/office/powerpoint/2010/main" val="157222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662C9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100" b="0" i="0">
                <a:solidFill>
                  <a:srgbClr val="222527"/>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4BB7E05-ABAE-498E-9827-58AB1F155B8F}" type="datetime1">
              <a:rPr lang="en-US" smtClean="0"/>
              <a:t>8/1/2024</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25400">
              <a:lnSpc>
                <a:spcPts val="1835"/>
              </a:lnSpc>
            </a:pPr>
            <a:fld id="{81D60167-4931-47E6-BA6A-407CBD079E47}" type="slidenum">
              <a:rPr dirty="0"/>
              <a:t>‹#›</a:t>
            </a:fld>
            <a:endParaRPr dirty="0"/>
          </a:p>
        </p:txBody>
      </p:sp>
    </p:spTree>
    <p:extLst>
      <p:ext uri="{BB962C8B-B14F-4D97-AF65-F5344CB8AC3E}">
        <p14:creationId xmlns:p14="http://schemas.microsoft.com/office/powerpoint/2010/main" val="275207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662C91"/>
                </a:solidFill>
                <a:latin typeface="Calibri"/>
                <a:cs typeface="Calibri"/>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9156464-B305-4C82-87AA-CA5028328E15}" type="datetime1">
              <a:rPr lang="en-US" smtClean="0"/>
              <a:t>8/1/2024</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25400">
              <a:lnSpc>
                <a:spcPts val="1835"/>
              </a:lnSpc>
            </a:pPr>
            <a:fld id="{81D60167-4931-47E6-BA6A-407CBD079E47}" type="slidenum">
              <a:rPr dirty="0"/>
              <a:t>‹#›</a:t>
            </a:fld>
            <a:endParaRPr dirty="0"/>
          </a:p>
        </p:txBody>
      </p:sp>
    </p:spTree>
    <p:extLst>
      <p:ext uri="{BB962C8B-B14F-4D97-AF65-F5344CB8AC3E}">
        <p14:creationId xmlns:p14="http://schemas.microsoft.com/office/powerpoint/2010/main" val="235632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192779"/>
            <a:ext cx="7260422" cy="68343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userDrawn="1"/>
        </p:nvSpPr>
        <p:spPr>
          <a:xfrm>
            <a:off x="6172200" y="6"/>
            <a:ext cx="1600200" cy="10058400"/>
          </a:xfrm>
          <a:custGeom>
            <a:avLst/>
            <a:gdLst/>
            <a:ahLst/>
            <a:cxnLst/>
            <a:rect l="l" t="t" r="r" b="b"/>
            <a:pathLst>
              <a:path w="1600200" h="10058400">
                <a:moveTo>
                  <a:pt x="1333487" y="0"/>
                </a:moveTo>
                <a:lnTo>
                  <a:pt x="0" y="0"/>
                </a:lnTo>
                <a:lnTo>
                  <a:pt x="0" y="9791687"/>
                </a:lnTo>
                <a:lnTo>
                  <a:pt x="4296" y="9839627"/>
                </a:lnTo>
                <a:lnTo>
                  <a:pt x="16685" y="9884749"/>
                </a:lnTo>
                <a:lnTo>
                  <a:pt x="36412" y="9926299"/>
                </a:lnTo>
                <a:lnTo>
                  <a:pt x="62725" y="9963524"/>
                </a:lnTo>
                <a:lnTo>
                  <a:pt x="94870" y="9995670"/>
                </a:lnTo>
                <a:lnTo>
                  <a:pt x="132095" y="10021984"/>
                </a:lnTo>
                <a:lnTo>
                  <a:pt x="173645" y="10041713"/>
                </a:lnTo>
                <a:lnTo>
                  <a:pt x="218769" y="10054102"/>
                </a:lnTo>
                <a:lnTo>
                  <a:pt x="266712" y="10058400"/>
                </a:lnTo>
                <a:lnTo>
                  <a:pt x="1600200" y="10058400"/>
                </a:lnTo>
                <a:lnTo>
                  <a:pt x="1600200" y="266700"/>
                </a:lnTo>
                <a:lnTo>
                  <a:pt x="1595903" y="218760"/>
                </a:lnTo>
                <a:lnTo>
                  <a:pt x="1583514" y="173639"/>
                </a:lnTo>
                <a:lnTo>
                  <a:pt x="1563787" y="132091"/>
                </a:lnTo>
                <a:lnTo>
                  <a:pt x="1537474" y="94868"/>
                </a:lnTo>
                <a:lnTo>
                  <a:pt x="1505329" y="62724"/>
                </a:lnTo>
                <a:lnTo>
                  <a:pt x="1468104" y="36412"/>
                </a:lnTo>
                <a:lnTo>
                  <a:pt x="1426554" y="16685"/>
                </a:lnTo>
                <a:lnTo>
                  <a:pt x="1381430" y="4296"/>
                </a:lnTo>
                <a:lnTo>
                  <a:pt x="1333487" y="0"/>
                </a:lnTo>
                <a:close/>
              </a:path>
            </a:pathLst>
          </a:custGeom>
          <a:gradFill>
            <a:gsLst>
              <a:gs pos="0">
                <a:srgbClr val="FFFFFF"/>
              </a:gs>
              <a:gs pos="100000">
                <a:srgbClr val="929292"/>
              </a:gs>
            </a:gsLst>
          </a:gradFill>
          <a:ln w="12700">
            <a:miter lim="400000"/>
          </a:ln>
        </p:spPr>
        <p:txBody>
          <a:bodyPr lIns="35719" tIns="35719" rIns="35719" bIns="35719" anchor="ctr"/>
          <a:lstStyle/>
          <a:p>
            <a:pPr lvl="0"/>
            <a:endParaRPr sz="1547" b="0">
              <a:solidFill>
                <a:srgbClr val="FFFFFF"/>
              </a:solidFill>
            </a:endParaRPr>
          </a:p>
        </p:txBody>
      </p:sp>
      <p:sp>
        <p:nvSpPr>
          <p:cNvPr id="2" name="Holder 2"/>
          <p:cNvSpPr>
            <a:spLocks noGrp="1"/>
          </p:cNvSpPr>
          <p:nvPr>
            <p:ph type="title"/>
          </p:nvPr>
        </p:nvSpPr>
        <p:spPr/>
        <p:txBody>
          <a:bodyPr lIns="0" tIns="0" rIns="0" bIns="0"/>
          <a:lstStyle>
            <a:lvl1pPr>
              <a:defRPr sz="5000" b="0" i="0">
                <a:solidFill>
                  <a:srgbClr val="662C91"/>
                </a:solidFill>
                <a:latin typeface="Calibri"/>
                <a:cs typeface="Calibri"/>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7DD940D-5971-466D-8697-E101D955C233}" type="datetime1">
              <a:rPr lang="en-US" smtClean="0"/>
              <a:t>8/1/2024</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25400">
              <a:lnSpc>
                <a:spcPts val="1835"/>
              </a:lnSpc>
            </a:pPr>
            <a:fld id="{81D60167-4931-47E6-BA6A-407CBD079E47}" type="slidenum">
              <a:rPr dirty="0"/>
              <a:t>‹#›</a:t>
            </a:fld>
            <a:endParaRPr dirty="0"/>
          </a:p>
        </p:txBody>
      </p:sp>
      <p:pic>
        <p:nvPicPr>
          <p:cNvPr id="9" name="Picture 8"/>
          <p:cNvPicPr>
            <a:picLocks noChangeAspect="1"/>
          </p:cNvPicPr>
          <p:nvPr userDrawn="1"/>
        </p:nvPicPr>
        <p:blipFill>
          <a:blip r:embed="rId3"/>
          <a:stretch>
            <a:fillRect/>
          </a:stretch>
        </p:blipFill>
        <p:spPr>
          <a:xfrm rot="5400000">
            <a:off x="6076148" y="718717"/>
            <a:ext cx="1729168" cy="1206134"/>
          </a:xfrm>
          <a:prstGeom prst="rect">
            <a:avLst/>
          </a:prstGeom>
        </p:spPr>
      </p:pic>
    </p:spTree>
    <p:extLst>
      <p:ext uri="{BB962C8B-B14F-4D97-AF65-F5344CB8AC3E}">
        <p14:creationId xmlns:p14="http://schemas.microsoft.com/office/powerpoint/2010/main" val="2697429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C04AE52-8F88-447E-BEFD-710F5E23EB25}" type="datetime1">
              <a:rPr lang="en-US" smtClean="0"/>
              <a:t>8/1/2024</a:t>
            </a:fld>
            <a:endParaRPr lang="en-US"/>
          </a:p>
        </p:txBody>
      </p:sp>
      <p:sp>
        <p:nvSpPr>
          <p:cNvPr id="4" name="Holder 4"/>
          <p:cNvSpPr>
            <a:spLocks noGrp="1"/>
          </p:cNvSpPr>
          <p:nvPr>
            <p:ph type="sldNum" sz="quarter" idx="7"/>
          </p:nvPr>
        </p:nvSpPr>
        <p:spPr>
          <a:xfrm>
            <a:off x="3814421" y="9706609"/>
            <a:ext cx="283210" cy="220510"/>
          </a:xfrm>
        </p:spPr>
        <p:txBody>
          <a:bodyPr lIns="0" tIns="0" rIns="0" bIns="0"/>
          <a:lstStyle>
            <a:lvl1pPr>
              <a:defRPr sz="1400" b="1" i="0">
                <a:solidFill>
                  <a:schemeClr val="tx1"/>
                </a:solidFill>
                <a:latin typeface="Calibri"/>
                <a:cs typeface="Calibri"/>
              </a:defRPr>
            </a:lvl1pPr>
          </a:lstStyle>
          <a:p>
            <a:pPr marL="25400">
              <a:lnSpc>
                <a:spcPts val="1835"/>
              </a:lnSpc>
            </a:pPr>
            <a:fld id="{81D60167-4931-47E6-BA6A-407CBD079E47}" type="slidenum">
              <a:rPr lang="en-US" smtClean="0"/>
              <a:pPr marL="25400">
                <a:lnSpc>
                  <a:spcPts val="1835"/>
                </a:lnSpc>
              </a:pPr>
              <a:t>‹#›</a:t>
            </a:fld>
            <a:endParaRPr lang="en-US" dirty="0"/>
          </a:p>
        </p:txBody>
      </p:sp>
    </p:spTree>
    <p:extLst>
      <p:ext uri="{BB962C8B-B14F-4D97-AF65-F5344CB8AC3E}">
        <p14:creationId xmlns:p14="http://schemas.microsoft.com/office/powerpoint/2010/main" val="118857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63E7560-4A0C-4F46-B1F0-80A4590D19B4}" type="datetime1">
              <a:rPr lang="en-US" smtClean="0"/>
              <a:t>8/1/2024</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25400">
              <a:lnSpc>
                <a:spcPts val="183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662C9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100" b="0" i="0">
                <a:solidFill>
                  <a:srgbClr val="222527"/>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4BB7E05-ABAE-498E-9827-58AB1F155B8F}" type="datetime1">
              <a:rPr lang="en-US" smtClean="0"/>
              <a:t>8/1/2024</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25400">
              <a:lnSpc>
                <a:spcPts val="183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662C91"/>
                </a:solidFill>
                <a:latin typeface="Calibri"/>
                <a:cs typeface="Calibri"/>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9156464-B305-4C82-87AA-CA5028328E15}" type="datetime1">
              <a:rPr lang="en-US" smtClean="0"/>
              <a:t>8/1/2024</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25400">
              <a:lnSpc>
                <a:spcPts val="183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192779"/>
            <a:ext cx="7260422" cy="68343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userDrawn="1"/>
        </p:nvSpPr>
        <p:spPr>
          <a:xfrm>
            <a:off x="6172200" y="6"/>
            <a:ext cx="1600200" cy="10058400"/>
          </a:xfrm>
          <a:custGeom>
            <a:avLst/>
            <a:gdLst/>
            <a:ahLst/>
            <a:cxnLst/>
            <a:rect l="l" t="t" r="r" b="b"/>
            <a:pathLst>
              <a:path w="1600200" h="10058400">
                <a:moveTo>
                  <a:pt x="1333487" y="0"/>
                </a:moveTo>
                <a:lnTo>
                  <a:pt x="0" y="0"/>
                </a:lnTo>
                <a:lnTo>
                  <a:pt x="0" y="9791687"/>
                </a:lnTo>
                <a:lnTo>
                  <a:pt x="4296" y="9839627"/>
                </a:lnTo>
                <a:lnTo>
                  <a:pt x="16685" y="9884749"/>
                </a:lnTo>
                <a:lnTo>
                  <a:pt x="36412" y="9926299"/>
                </a:lnTo>
                <a:lnTo>
                  <a:pt x="62725" y="9963524"/>
                </a:lnTo>
                <a:lnTo>
                  <a:pt x="94870" y="9995670"/>
                </a:lnTo>
                <a:lnTo>
                  <a:pt x="132095" y="10021984"/>
                </a:lnTo>
                <a:lnTo>
                  <a:pt x="173645" y="10041713"/>
                </a:lnTo>
                <a:lnTo>
                  <a:pt x="218769" y="10054102"/>
                </a:lnTo>
                <a:lnTo>
                  <a:pt x="266712" y="10058400"/>
                </a:lnTo>
                <a:lnTo>
                  <a:pt x="1600200" y="10058400"/>
                </a:lnTo>
                <a:lnTo>
                  <a:pt x="1600200" y="266700"/>
                </a:lnTo>
                <a:lnTo>
                  <a:pt x="1595903" y="218760"/>
                </a:lnTo>
                <a:lnTo>
                  <a:pt x="1583514" y="173639"/>
                </a:lnTo>
                <a:lnTo>
                  <a:pt x="1563787" y="132091"/>
                </a:lnTo>
                <a:lnTo>
                  <a:pt x="1537474" y="94868"/>
                </a:lnTo>
                <a:lnTo>
                  <a:pt x="1505329" y="62724"/>
                </a:lnTo>
                <a:lnTo>
                  <a:pt x="1468104" y="36412"/>
                </a:lnTo>
                <a:lnTo>
                  <a:pt x="1426554" y="16685"/>
                </a:lnTo>
                <a:lnTo>
                  <a:pt x="1381430" y="4296"/>
                </a:lnTo>
                <a:lnTo>
                  <a:pt x="1333487" y="0"/>
                </a:lnTo>
                <a:close/>
              </a:path>
            </a:pathLst>
          </a:custGeom>
          <a:gradFill>
            <a:gsLst>
              <a:gs pos="0">
                <a:srgbClr val="FFFFFF"/>
              </a:gs>
              <a:gs pos="100000">
                <a:srgbClr val="929292"/>
              </a:gs>
            </a:gsLst>
          </a:gradFill>
          <a:ln w="12700">
            <a:miter lim="400000"/>
          </a:ln>
        </p:spPr>
        <p:txBody>
          <a:bodyPr lIns="35719" tIns="35719" rIns="35719" bIns="35719" anchor="ctr"/>
          <a:lstStyle/>
          <a:p>
            <a:pPr lvl="0"/>
            <a:endParaRPr sz="1547" b="0">
              <a:solidFill>
                <a:srgbClr val="FFFFFF"/>
              </a:solidFill>
            </a:endParaRPr>
          </a:p>
        </p:txBody>
      </p:sp>
      <p:sp>
        <p:nvSpPr>
          <p:cNvPr id="2" name="Holder 2"/>
          <p:cNvSpPr>
            <a:spLocks noGrp="1"/>
          </p:cNvSpPr>
          <p:nvPr>
            <p:ph type="title"/>
          </p:nvPr>
        </p:nvSpPr>
        <p:spPr/>
        <p:txBody>
          <a:bodyPr lIns="0" tIns="0" rIns="0" bIns="0"/>
          <a:lstStyle>
            <a:lvl1pPr>
              <a:defRPr sz="5000" b="0" i="0">
                <a:solidFill>
                  <a:srgbClr val="662C91"/>
                </a:solidFill>
                <a:latin typeface="Calibri"/>
                <a:cs typeface="Calibri"/>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7DD940D-5971-466D-8697-E101D955C233}" type="datetime1">
              <a:rPr lang="en-US" smtClean="0"/>
              <a:t>8/1/2024</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25400">
              <a:lnSpc>
                <a:spcPts val="1835"/>
              </a:lnSpc>
            </a:pPr>
            <a:fld id="{81D60167-4931-47E6-BA6A-407CBD079E47}" type="slidenum">
              <a:rPr dirty="0"/>
              <a:t>‹#›</a:t>
            </a:fld>
            <a:endParaRPr dirty="0"/>
          </a:p>
        </p:txBody>
      </p:sp>
      <p:pic>
        <p:nvPicPr>
          <p:cNvPr id="9" name="Picture 8"/>
          <p:cNvPicPr>
            <a:picLocks noChangeAspect="1"/>
          </p:cNvPicPr>
          <p:nvPr userDrawn="1"/>
        </p:nvPicPr>
        <p:blipFill>
          <a:blip r:embed="rId3"/>
          <a:stretch>
            <a:fillRect/>
          </a:stretch>
        </p:blipFill>
        <p:spPr>
          <a:xfrm rot="5400000">
            <a:off x="6076148" y="718717"/>
            <a:ext cx="1729168" cy="12061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C04AE52-8F88-447E-BEFD-710F5E23EB25}" type="datetime1">
              <a:rPr lang="en-US" smtClean="0"/>
              <a:t>8/1/2024</a:t>
            </a:fld>
            <a:endParaRPr lang="en-US"/>
          </a:p>
        </p:txBody>
      </p:sp>
      <p:sp>
        <p:nvSpPr>
          <p:cNvPr id="4" name="Holder 4"/>
          <p:cNvSpPr>
            <a:spLocks noGrp="1"/>
          </p:cNvSpPr>
          <p:nvPr>
            <p:ph type="sldNum" sz="quarter" idx="7"/>
          </p:nvPr>
        </p:nvSpPr>
        <p:spPr>
          <a:xfrm>
            <a:off x="3814421" y="9706609"/>
            <a:ext cx="283210" cy="220510"/>
          </a:xfrm>
        </p:spPr>
        <p:txBody>
          <a:bodyPr lIns="0" tIns="0" rIns="0" bIns="0"/>
          <a:lstStyle>
            <a:lvl1pPr>
              <a:defRPr sz="1400" b="1" i="0">
                <a:solidFill>
                  <a:schemeClr val="tx1"/>
                </a:solidFill>
                <a:latin typeface="Calibri"/>
                <a:cs typeface="Calibri"/>
              </a:defRPr>
            </a:lvl1pPr>
          </a:lstStyle>
          <a:p>
            <a:pPr marL="25400">
              <a:lnSpc>
                <a:spcPts val="1835"/>
              </a:lnSpc>
            </a:pPr>
            <a:fld id="{81D60167-4931-47E6-BA6A-407CBD079E47}" type="slidenum">
              <a:rPr lang="en-US" smtClean="0"/>
              <a:pPr marL="25400">
                <a:lnSpc>
                  <a:spcPts val="1835"/>
                </a:lnSpc>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2680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69140"/>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800" b="0" i="1">
                <a:solidFill>
                  <a:srgbClr val="231F20"/>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4109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69140"/>
                </a:solidFill>
                <a:latin typeface="Palatino Linotype"/>
                <a:cs typeface="Palatino Linotype"/>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97599" y="3589187"/>
            <a:ext cx="3433445" cy="5274309"/>
          </a:xfrm>
          <a:prstGeom prst="rect">
            <a:avLst/>
          </a:prstGeom>
        </p:spPr>
        <p:txBody>
          <a:bodyPr wrap="square" lIns="0" tIns="0" rIns="0" bIns="0">
            <a:spAutoFit/>
          </a:bodyPr>
          <a:lstStyle>
            <a:lvl1pPr>
              <a:defRPr sz="900" b="1" i="0">
                <a:solidFill>
                  <a:srgbClr val="416D34"/>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84295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6376" y="172720"/>
            <a:ext cx="7079646" cy="1473835"/>
          </a:xfrm>
          <a:prstGeom prst="rect">
            <a:avLst/>
          </a:prstGeom>
        </p:spPr>
        <p:txBody>
          <a:bodyPr wrap="square" lIns="0" tIns="0" rIns="0" bIns="0">
            <a:spAutoFit/>
          </a:bodyPr>
          <a:lstStyle>
            <a:lvl1pPr>
              <a:defRPr sz="5000" b="0" i="0">
                <a:solidFill>
                  <a:srgbClr val="662C91"/>
                </a:solidFill>
                <a:latin typeface="Calibri"/>
                <a:cs typeface="Calibri"/>
              </a:defRPr>
            </a:lvl1pPr>
          </a:lstStyle>
          <a:p>
            <a:endParaRPr/>
          </a:p>
        </p:txBody>
      </p:sp>
      <p:sp>
        <p:nvSpPr>
          <p:cNvPr id="3" name="Holder 3"/>
          <p:cNvSpPr>
            <a:spLocks noGrp="1"/>
          </p:cNvSpPr>
          <p:nvPr>
            <p:ph type="body" idx="1"/>
          </p:nvPr>
        </p:nvSpPr>
        <p:spPr>
          <a:xfrm>
            <a:off x="485880" y="4214857"/>
            <a:ext cx="6800638" cy="3295015"/>
          </a:xfrm>
          <a:prstGeom prst="rect">
            <a:avLst/>
          </a:prstGeom>
        </p:spPr>
        <p:txBody>
          <a:bodyPr wrap="square" lIns="0" tIns="0" rIns="0" bIns="0">
            <a:spAutoFit/>
          </a:bodyPr>
          <a:lstStyle>
            <a:lvl1pPr>
              <a:defRPr sz="1100" b="0" i="0">
                <a:solidFill>
                  <a:srgbClr val="222527"/>
                </a:solidFill>
                <a:latin typeface="Calibri"/>
                <a:cs typeface="Calibri"/>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D96DC9FC-2DD3-429A-AAA8-591394E9A9C2}" type="datetime1">
              <a:rPr lang="en-US" smtClean="0"/>
              <a:t>8/1/2024</a:t>
            </a:fld>
            <a:endParaRPr lang="en-US"/>
          </a:p>
        </p:txBody>
      </p:sp>
      <p:sp>
        <p:nvSpPr>
          <p:cNvPr id="6" name="Holder 6"/>
          <p:cNvSpPr>
            <a:spLocks noGrp="1"/>
          </p:cNvSpPr>
          <p:nvPr>
            <p:ph type="sldNum" sz="quarter" idx="7"/>
          </p:nvPr>
        </p:nvSpPr>
        <p:spPr>
          <a:xfrm>
            <a:off x="3814421" y="9706609"/>
            <a:ext cx="283210" cy="213776"/>
          </a:xfrm>
          <a:prstGeom prst="rect">
            <a:avLst/>
          </a:prstGeom>
        </p:spPr>
        <p:txBody>
          <a:bodyPr wrap="square" lIns="0" tIns="0" rIns="0" bIns="0">
            <a:spAutoFit/>
          </a:bodyPr>
          <a:lstStyle>
            <a:lvl1pPr>
              <a:defRPr sz="1200" b="1" i="0">
                <a:solidFill>
                  <a:schemeClr val="tx1"/>
                </a:solidFill>
                <a:latin typeface="Calibri"/>
                <a:cs typeface="Calibri"/>
              </a:defRPr>
            </a:lvl1pPr>
          </a:lstStyle>
          <a:p>
            <a:pPr marL="25400">
              <a:lnSpc>
                <a:spcPts val="1835"/>
              </a:lnSpc>
            </a:pPr>
            <a:fld id="{81D60167-4931-47E6-BA6A-407CBD079E47}" type="slidenum">
              <a:rPr lang="en-US" smtClean="0"/>
              <a:pPr marL="25400">
                <a:lnSpc>
                  <a:spcPts val="1835"/>
                </a:lnSpc>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661" r:id="rId2"/>
    <p:sldLayoutId id="2147483662" r:id="rId3"/>
    <p:sldLayoutId id="2147483663" r:id="rId4"/>
    <p:sldLayoutId id="2147483664" r:id="rId5"/>
    <p:sldLayoutId id="2147483665"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1451" y="808397"/>
            <a:ext cx="6572550" cy="1147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rmAutofit/>
          </a:bodyPr>
          <a:lstStyle/>
          <a:p>
            <a:r>
              <a:t>Title Text</a:t>
            </a:r>
          </a:p>
        </p:txBody>
      </p:sp>
      <p:sp>
        <p:nvSpPr>
          <p:cNvPr id="3" name="Body Level One…"/>
          <p:cNvSpPr txBox="1">
            <a:spLocks noGrp="1"/>
          </p:cNvSpPr>
          <p:nvPr>
            <p:ph type="body" idx="1"/>
          </p:nvPr>
        </p:nvSpPr>
        <p:spPr>
          <a:xfrm>
            <a:off x="660655" y="2458720"/>
            <a:ext cx="6573346" cy="569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50800" rIns="0" bIns="50800" anchor="t">
            <a:normAutofit/>
          </a:bodyPr>
          <a:lstStyle/>
          <a:p>
            <a:r>
              <a:t>Body Level One</a:t>
            </a:r>
          </a:p>
          <a:p>
            <a:pPr lvl="1"/>
            <a:r>
              <a:t>Body Level Two</a:t>
            </a:r>
          </a:p>
          <a:p>
            <a:pPr lvl="2"/>
            <a:r>
              <a:t>Body Level Three</a:t>
            </a:r>
          </a:p>
        </p:txBody>
      </p:sp>
      <p:pic>
        <p:nvPicPr>
          <p:cNvPr id="9" name="Picture 8" descr="A picture containing food&#10;&#10;Description automatically generated">
            <a:extLst>
              <a:ext uri="{FF2B5EF4-FFF2-40B4-BE49-F238E27FC236}">
                <a16:creationId xmlns:a16="http://schemas.microsoft.com/office/drawing/2014/main" id="{DEA6A477-3D78-4C24-87C0-C519962128DE}"/>
              </a:ext>
            </a:extLst>
          </p:cNvPr>
          <p:cNvPicPr>
            <a:picLocks noChangeAspect="1"/>
          </p:cNvPicPr>
          <p:nvPr/>
        </p:nvPicPr>
        <p:blipFill rotWithShape="1">
          <a:blip r:embed="rId2"/>
          <a:srcRect l="23165" t="25349" r="23225" b="39225"/>
          <a:stretch/>
        </p:blipFill>
        <p:spPr>
          <a:xfrm>
            <a:off x="6623846" y="9250003"/>
            <a:ext cx="647210" cy="570230"/>
          </a:xfrm>
          <a:prstGeom prst="rect">
            <a:avLst/>
          </a:prstGeom>
        </p:spPr>
      </p:pic>
      <p:sp>
        <p:nvSpPr>
          <p:cNvPr id="5" name="Date Placeholder 4">
            <a:extLst>
              <a:ext uri="{FF2B5EF4-FFF2-40B4-BE49-F238E27FC236}">
                <a16:creationId xmlns:a16="http://schemas.microsoft.com/office/drawing/2014/main" id="{87014FA0-3A8E-4814-9746-A5603ADED010}"/>
              </a:ext>
            </a:extLst>
          </p:cNvPr>
          <p:cNvSpPr>
            <a:spLocks noGrp="1"/>
          </p:cNvSpPr>
          <p:nvPr>
            <p:ph type="dt" sz="half" idx="2"/>
          </p:nvPr>
        </p:nvSpPr>
        <p:spPr>
          <a:xfrm>
            <a:off x="842011" y="9322647"/>
            <a:ext cx="659071" cy="535517"/>
          </a:xfrm>
          <a:prstGeom prst="rect">
            <a:avLst/>
          </a:prstGeom>
        </p:spPr>
        <p:txBody>
          <a:bodyPr vert="horz" lIns="91440" tIns="45720" rIns="91440" bIns="45720" rtlCol="0" anchor="ctr"/>
          <a:lstStyle>
            <a:lvl1pPr algn="l">
              <a:defRPr sz="510">
                <a:solidFill>
                  <a:schemeClr val="tx1">
                    <a:tint val="75000"/>
                  </a:schemeClr>
                </a:solidFill>
                <a:latin typeface="Arial" panose="020B0604020202020204" pitchFamily="34" charset="0"/>
                <a:cs typeface="Arial" panose="020B0604020202020204" pitchFamily="34" charset="0"/>
              </a:defRPr>
            </a:lvl1pPr>
          </a:lstStyle>
          <a:p>
            <a:pPr defTabSz="777220"/>
            <a:fld id="{D2E86E8A-CF81-40E7-9F81-2FB6E682EE25}" type="datetime1">
              <a:rPr lang="en-US" smtClean="0">
                <a:solidFill>
                  <a:srgbClr val="000000">
                    <a:tint val="75000"/>
                  </a:srgbClr>
                </a:solidFill>
              </a:rPr>
              <a:t>8/1/2024</a:t>
            </a:fld>
            <a:endParaRPr lang="en-US">
              <a:solidFill>
                <a:srgbClr val="000000">
                  <a:tint val="75000"/>
                </a:srgbClr>
              </a:solidFill>
            </a:endParaRPr>
          </a:p>
        </p:txBody>
      </p:sp>
      <p:sp>
        <p:nvSpPr>
          <p:cNvPr id="6" name="Footer Placeholder 5">
            <a:extLst>
              <a:ext uri="{FF2B5EF4-FFF2-40B4-BE49-F238E27FC236}">
                <a16:creationId xmlns:a16="http://schemas.microsoft.com/office/drawing/2014/main" id="{3223A0FB-2E54-436A-931C-492CAD63246C}"/>
              </a:ext>
            </a:extLst>
          </p:cNvPr>
          <p:cNvSpPr>
            <a:spLocks noGrp="1"/>
          </p:cNvSpPr>
          <p:nvPr>
            <p:ph type="ftr" sz="quarter" idx="3"/>
          </p:nvPr>
        </p:nvSpPr>
        <p:spPr>
          <a:xfrm>
            <a:off x="2574608" y="9322647"/>
            <a:ext cx="2617115" cy="535517"/>
          </a:xfrm>
          <a:prstGeom prst="rect">
            <a:avLst/>
          </a:prstGeom>
        </p:spPr>
        <p:txBody>
          <a:bodyPr vert="horz" lIns="91440" tIns="45720" rIns="91440" bIns="45720" rtlCol="0" anchor="ctr"/>
          <a:lstStyle>
            <a:lvl1pPr algn="ctr">
              <a:defRPr sz="510">
                <a:solidFill>
                  <a:schemeClr val="tx1">
                    <a:tint val="75000"/>
                  </a:schemeClr>
                </a:solidFill>
                <a:latin typeface="Arial" panose="020B0604020202020204" pitchFamily="34" charset="0"/>
                <a:cs typeface="Arial" panose="020B0604020202020204" pitchFamily="34" charset="0"/>
              </a:defRPr>
            </a:lvl1pPr>
          </a:lstStyle>
          <a:p>
            <a:pPr defTabSz="777220"/>
            <a:endParaRPr lang="en-US">
              <a:solidFill>
                <a:srgbClr val="000000">
                  <a:tint val="75000"/>
                </a:srgbClr>
              </a:solidFill>
            </a:endParaRPr>
          </a:p>
        </p:txBody>
      </p:sp>
      <p:sp>
        <p:nvSpPr>
          <p:cNvPr id="10" name="Slide Number Placeholder 9">
            <a:extLst>
              <a:ext uri="{FF2B5EF4-FFF2-40B4-BE49-F238E27FC236}">
                <a16:creationId xmlns:a16="http://schemas.microsoft.com/office/drawing/2014/main" id="{288661A0-042B-41CA-91C5-A73B42B50196}"/>
              </a:ext>
            </a:extLst>
          </p:cNvPr>
          <p:cNvSpPr>
            <a:spLocks noGrp="1"/>
          </p:cNvSpPr>
          <p:nvPr>
            <p:ph type="sldNum" sz="quarter" idx="4"/>
          </p:nvPr>
        </p:nvSpPr>
        <p:spPr>
          <a:xfrm>
            <a:off x="539751" y="9322647"/>
            <a:ext cx="302260" cy="535517"/>
          </a:xfrm>
          <a:prstGeom prst="rect">
            <a:avLst/>
          </a:prstGeom>
        </p:spPr>
        <p:txBody>
          <a:bodyPr vert="horz" lIns="91440" tIns="45720" rIns="91440" bIns="45720" rtlCol="0" anchor="ctr"/>
          <a:lstStyle>
            <a:lvl1pPr algn="r">
              <a:defRPr sz="510">
                <a:solidFill>
                  <a:schemeClr val="tx1">
                    <a:tint val="75000"/>
                  </a:schemeClr>
                </a:solidFill>
                <a:latin typeface="Arial" panose="020B0604020202020204" pitchFamily="34" charset="0"/>
                <a:cs typeface="Arial" panose="020B0604020202020204" pitchFamily="34" charset="0"/>
              </a:defRPr>
            </a:lvl1pPr>
          </a:lstStyle>
          <a:p>
            <a:pPr defTabSz="777220"/>
            <a:fld id="{1E8C9B1E-7968-447D-B493-707693D253CF}" type="slidenum">
              <a:rPr lang="en-US" smtClean="0">
                <a:solidFill>
                  <a:srgbClr val="000000">
                    <a:tint val="75000"/>
                  </a:srgbClr>
                </a:solidFill>
              </a:rPr>
              <a:pPr defTabSz="777220"/>
              <a:t>‹#›</a:t>
            </a:fld>
            <a:endParaRPr lang="en-US">
              <a:solidFill>
                <a:srgbClr val="000000">
                  <a:tint val="75000"/>
                </a:srgbClr>
              </a:solidFill>
            </a:endParaRPr>
          </a:p>
        </p:txBody>
      </p:sp>
      <p:sp>
        <p:nvSpPr>
          <p:cNvPr id="11" name="Footer Placeholder 5">
            <a:extLst>
              <a:ext uri="{FF2B5EF4-FFF2-40B4-BE49-F238E27FC236}">
                <a16:creationId xmlns:a16="http://schemas.microsoft.com/office/drawing/2014/main" id="{74445692-1EDD-4BD9-9463-CA2F18D112B6}"/>
              </a:ext>
            </a:extLst>
          </p:cNvPr>
          <p:cNvSpPr txBox="1">
            <a:spLocks/>
          </p:cNvSpPr>
          <p:nvPr/>
        </p:nvSpPr>
        <p:spPr>
          <a:xfrm>
            <a:off x="5278002" y="9325029"/>
            <a:ext cx="1345844" cy="535517"/>
          </a:xfrm>
          <a:prstGeom prst="rect">
            <a:avLst/>
          </a:prstGeom>
        </p:spPr>
        <p:txBody>
          <a:bodyPr vert="horz" lIns="77724" tIns="38862" rIns="77724" bIns="38862" rtlCol="0" anchor="ctr"/>
          <a:lstStyle>
            <a:defPPr>
              <a:defRPr lang="en-US"/>
            </a:defPPr>
            <a:lvl1pPr marL="0" algn="ctr" defTabSz="914377" rtl="0" eaLnBrk="1" latinLnBrk="0" hangingPunct="1">
              <a:defRPr sz="600" kern="1200">
                <a:solidFill>
                  <a:schemeClr val="tx1">
                    <a:tint val="75000"/>
                  </a:schemeClr>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r" defTabSz="777220" rtl="0" eaLnBrk="1" fontAlgn="auto" latinLnBrk="0" hangingPunct="1">
              <a:lnSpc>
                <a:spcPct val="100000"/>
              </a:lnSpc>
              <a:spcBef>
                <a:spcPts val="0"/>
              </a:spcBef>
              <a:spcAft>
                <a:spcPts val="0"/>
              </a:spcAft>
              <a:buClrTx/>
              <a:buSzTx/>
              <a:buFontTx/>
              <a:buNone/>
              <a:tabLst/>
              <a:defRPr/>
            </a:pPr>
            <a:r>
              <a:rPr kumimoji="0" lang="en-US" sz="510" b="0" i="0" u="none" strike="noStrike" kern="120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rPr>
              <a:t>Private &amp; Confidential</a:t>
            </a:r>
          </a:p>
        </p:txBody>
      </p:sp>
    </p:spTree>
    <p:extLst>
      <p:ext uri="{BB962C8B-B14F-4D97-AF65-F5344CB8AC3E}">
        <p14:creationId xmlns:p14="http://schemas.microsoft.com/office/powerpoint/2010/main" val="3924292016"/>
      </p:ext>
    </p:extLst>
  </p:cSld>
  <p:clrMap bg1="lt1" tx1="dk1" bg2="lt2" tx2="dk2" accent1="accent1" accent2="accent2" accent3="accent3" accent4="accent4" accent5="accent5" accent6="accent6" hlink="hlink" folHlink="folHlink"/>
  <p:transition spd="med"/>
  <p:hf hdr="0" ftr="0" dt="0"/>
  <p:txStyles>
    <p:titleStyle>
      <a:lvl1pPr marL="0" marR="0" indent="0" algn="l" defTabSz="263116" rtl="0" latinLnBrk="0">
        <a:lnSpc>
          <a:spcPct val="100000"/>
        </a:lnSpc>
        <a:spcBef>
          <a:spcPts val="0"/>
        </a:spcBef>
        <a:spcAft>
          <a:spcPts val="0"/>
        </a:spcAft>
        <a:buClrTx/>
        <a:buSzTx/>
        <a:buFontTx/>
        <a:buNone/>
        <a:tabLst/>
        <a:defRPr sz="238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Medium"/>
        </a:defRPr>
      </a:lvl1pPr>
      <a:lvl2pPr marL="0" marR="0" indent="0" algn="ctr" defTabSz="263116" rtl="0" latinLnBrk="0">
        <a:lnSpc>
          <a:spcPct val="100000"/>
        </a:lnSpc>
        <a:spcBef>
          <a:spcPts val="0"/>
        </a:spcBef>
        <a:spcAft>
          <a:spcPts val="0"/>
        </a:spcAft>
        <a:buClrTx/>
        <a:buSzTx/>
        <a:buFontTx/>
        <a:buNone/>
        <a:tabLst/>
        <a:defRPr sz="3570" b="0" i="0" u="none" strike="noStrike" cap="none" spc="0" baseline="0">
          <a:solidFill>
            <a:srgbClr val="000000"/>
          </a:solidFill>
          <a:uFillTx/>
          <a:latin typeface="+mn-lt"/>
          <a:ea typeface="+mn-ea"/>
          <a:cs typeface="+mn-cs"/>
          <a:sym typeface="Helvetica Neue Medium"/>
        </a:defRPr>
      </a:lvl2pPr>
      <a:lvl3pPr marL="0" marR="0" indent="0" algn="ctr" defTabSz="263116" rtl="0" latinLnBrk="0">
        <a:lnSpc>
          <a:spcPct val="100000"/>
        </a:lnSpc>
        <a:spcBef>
          <a:spcPts val="0"/>
        </a:spcBef>
        <a:spcAft>
          <a:spcPts val="0"/>
        </a:spcAft>
        <a:buClrTx/>
        <a:buSzTx/>
        <a:buFontTx/>
        <a:buNone/>
        <a:tabLst/>
        <a:defRPr sz="3570" b="0" i="0" u="none" strike="noStrike" cap="none" spc="0" baseline="0">
          <a:solidFill>
            <a:srgbClr val="000000"/>
          </a:solidFill>
          <a:uFillTx/>
          <a:latin typeface="+mn-lt"/>
          <a:ea typeface="+mn-ea"/>
          <a:cs typeface="+mn-cs"/>
          <a:sym typeface="Helvetica Neue Medium"/>
        </a:defRPr>
      </a:lvl3pPr>
      <a:lvl4pPr marL="0" marR="0" indent="0" algn="ctr" defTabSz="263116" rtl="0" latinLnBrk="0">
        <a:lnSpc>
          <a:spcPct val="100000"/>
        </a:lnSpc>
        <a:spcBef>
          <a:spcPts val="0"/>
        </a:spcBef>
        <a:spcAft>
          <a:spcPts val="0"/>
        </a:spcAft>
        <a:buClrTx/>
        <a:buSzTx/>
        <a:buFontTx/>
        <a:buNone/>
        <a:tabLst/>
        <a:defRPr sz="3570" b="0" i="0" u="none" strike="noStrike" cap="none" spc="0" baseline="0">
          <a:solidFill>
            <a:srgbClr val="000000"/>
          </a:solidFill>
          <a:uFillTx/>
          <a:latin typeface="+mn-lt"/>
          <a:ea typeface="+mn-ea"/>
          <a:cs typeface="+mn-cs"/>
          <a:sym typeface="Helvetica Neue Medium"/>
        </a:defRPr>
      </a:lvl4pPr>
      <a:lvl5pPr marL="0" marR="0" indent="0" algn="ctr" defTabSz="263116" rtl="0" latinLnBrk="0">
        <a:lnSpc>
          <a:spcPct val="100000"/>
        </a:lnSpc>
        <a:spcBef>
          <a:spcPts val="0"/>
        </a:spcBef>
        <a:spcAft>
          <a:spcPts val="0"/>
        </a:spcAft>
        <a:buClrTx/>
        <a:buSzTx/>
        <a:buFontTx/>
        <a:buNone/>
        <a:tabLst/>
        <a:defRPr sz="3570" b="0" i="0" u="none" strike="noStrike" cap="none" spc="0" baseline="0">
          <a:solidFill>
            <a:srgbClr val="000000"/>
          </a:solidFill>
          <a:uFillTx/>
          <a:latin typeface="+mn-lt"/>
          <a:ea typeface="+mn-ea"/>
          <a:cs typeface="+mn-cs"/>
          <a:sym typeface="Helvetica Neue Medium"/>
        </a:defRPr>
      </a:lvl5pPr>
      <a:lvl6pPr marL="0" marR="0" indent="0" algn="ctr" defTabSz="263116" rtl="0" latinLnBrk="0">
        <a:lnSpc>
          <a:spcPct val="100000"/>
        </a:lnSpc>
        <a:spcBef>
          <a:spcPts val="0"/>
        </a:spcBef>
        <a:spcAft>
          <a:spcPts val="0"/>
        </a:spcAft>
        <a:buClrTx/>
        <a:buSzTx/>
        <a:buFontTx/>
        <a:buNone/>
        <a:tabLst/>
        <a:defRPr sz="3570" b="0" i="0" u="none" strike="noStrike" cap="none" spc="0" baseline="0">
          <a:solidFill>
            <a:srgbClr val="000000"/>
          </a:solidFill>
          <a:uFillTx/>
          <a:latin typeface="+mn-lt"/>
          <a:ea typeface="+mn-ea"/>
          <a:cs typeface="+mn-cs"/>
          <a:sym typeface="Helvetica Neue Medium"/>
        </a:defRPr>
      </a:lvl6pPr>
      <a:lvl7pPr marL="0" marR="0" indent="0" algn="ctr" defTabSz="263116" rtl="0" latinLnBrk="0">
        <a:lnSpc>
          <a:spcPct val="100000"/>
        </a:lnSpc>
        <a:spcBef>
          <a:spcPts val="0"/>
        </a:spcBef>
        <a:spcAft>
          <a:spcPts val="0"/>
        </a:spcAft>
        <a:buClrTx/>
        <a:buSzTx/>
        <a:buFontTx/>
        <a:buNone/>
        <a:tabLst/>
        <a:defRPr sz="3570" b="0" i="0" u="none" strike="noStrike" cap="none" spc="0" baseline="0">
          <a:solidFill>
            <a:srgbClr val="000000"/>
          </a:solidFill>
          <a:uFillTx/>
          <a:latin typeface="+mn-lt"/>
          <a:ea typeface="+mn-ea"/>
          <a:cs typeface="+mn-cs"/>
          <a:sym typeface="Helvetica Neue Medium"/>
        </a:defRPr>
      </a:lvl7pPr>
      <a:lvl8pPr marL="0" marR="0" indent="0" algn="ctr" defTabSz="263116" rtl="0" latinLnBrk="0">
        <a:lnSpc>
          <a:spcPct val="100000"/>
        </a:lnSpc>
        <a:spcBef>
          <a:spcPts val="0"/>
        </a:spcBef>
        <a:spcAft>
          <a:spcPts val="0"/>
        </a:spcAft>
        <a:buClrTx/>
        <a:buSzTx/>
        <a:buFontTx/>
        <a:buNone/>
        <a:tabLst/>
        <a:defRPr sz="3570" b="0" i="0" u="none" strike="noStrike" cap="none" spc="0" baseline="0">
          <a:solidFill>
            <a:srgbClr val="000000"/>
          </a:solidFill>
          <a:uFillTx/>
          <a:latin typeface="+mn-lt"/>
          <a:ea typeface="+mn-ea"/>
          <a:cs typeface="+mn-cs"/>
          <a:sym typeface="Helvetica Neue Medium"/>
        </a:defRPr>
      </a:lvl8pPr>
      <a:lvl9pPr marL="0" marR="0" indent="0" algn="ctr" defTabSz="263116" rtl="0" latinLnBrk="0">
        <a:lnSpc>
          <a:spcPct val="100000"/>
        </a:lnSpc>
        <a:spcBef>
          <a:spcPts val="0"/>
        </a:spcBef>
        <a:spcAft>
          <a:spcPts val="0"/>
        </a:spcAft>
        <a:buClrTx/>
        <a:buSzTx/>
        <a:buFontTx/>
        <a:buNone/>
        <a:tabLst/>
        <a:defRPr sz="3570" b="0" i="0" u="none" strike="noStrike" cap="none" spc="0" baseline="0">
          <a:solidFill>
            <a:srgbClr val="000000"/>
          </a:solidFill>
          <a:uFillTx/>
          <a:latin typeface="+mn-lt"/>
          <a:ea typeface="+mn-ea"/>
          <a:cs typeface="+mn-cs"/>
          <a:sym typeface="Helvetica Neue Medium"/>
        </a:defRPr>
      </a:lvl9pPr>
    </p:titleStyle>
    <p:bodyStyle>
      <a:lvl1pPr marL="0" marR="0" indent="0" algn="l" defTabSz="263116" latinLnBrk="0">
        <a:lnSpc>
          <a:spcPct val="100000"/>
        </a:lnSpc>
        <a:spcBef>
          <a:spcPts val="638"/>
        </a:spcBef>
        <a:spcAft>
          <a:spcPts val="0"/>
        </a:spcAft>
        <a:buClrTx/>
        <a:buSzPct val="125000"/>
        <a:buFontTx/>
        <a:buNone/>
        <a:tabLst/>
        <a:defRPr sz="136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1pPr>
      <a:lvl2pPr marL="187218" marR="0" indent="-181145" algn="l" defTabSz="263116" latinLnBrk="0">
        <a:lnSpc>
          <a:spcPct val="100000"/>
        </a:lnSpc>
        <a:spcBef>
          <a:spcPts val="638"/>
        </a:spcBef>
        <a:spcAft>
          <a:spcPts val="0"/>
        </a:spcAft>
        <a:buClrTx/>
        <a:buSzPct val="125000"/>
        <a:buFontTx/>
        <a:buChar char="•"/>
        <a:tabLst/>
        <a:defRPr sz="136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2pPr>
      <a:lvl3pPr marL="329905" marR="0" indent="-142690" algn="l" defTabSz="263116" latinLnBrk="0">
        <a:lnSpc>
          <a:spcPct val="100000"/>
        </a:lnSpc>
        <a:spcBef>
          <a:spcPts val="638"/>
        </a:spcBef>
        <a:spcAft>
          <a:spcPts val="0"/>
        </a:spcAft>
        <a:buClrTx/>
        <a:buSzPct val="125000"/>
        <a:buFont typeface="System Font Regular"/>
        <a:buChar char="-"/>
        <a:tabLst/>
        <a:defRPr sz="136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Helvetica Neue"/>
        </a:defRPr>
      </a:lvl3pPr>
      <a:lvl4pPr marL="809584" marR="0" indent="-202396" algn="l" defTabSz="263116" latinLnBrk="0">
        <a:lnSpc>
          <a:spcPct val="100000"/>
        </a:lnSpc>
        <a:spcBef>
          <a:spcPts val="638"/>
        </a:spcBef>
        <a:spcAft>
          <a:spcPts val="0"/>
        </a:spcAft>
        <a:buClrTx/>
        <a:buSzPct val="125000"/>
        <a:buFontTx/>
        <a:buChar char="•"/>
        <a:tabLst/>
        <a:defRPr sz="1275" b="0" i="0" u="none" strike="noStrike" cap="none" spc="0" baseline="0">
          <a:solidFill>
            <a:srgbClr val="000000"/>
          </a:solidFill>
          <a:uFillTx/>
          <a:latin typeface="Gotham Rounded"/>
          <a:ea typeface="Gotham Rounded"/>
          <a:cs typeface="Gotham Rounded"/>
          <a:sym typeface="Helvetica Neue"/>
        </a:defRPr>
      </a:lvl4pPr>
      <a:lvl5pPr marL="1011980" marR="0" indent="-202396" algn="l" defTabSz="263116" latinLnBrk="0">
        <a:lnSpc>
          <a:spcPct val="100000"/>
        </a:lnSpc>
        <a:spcBef>
          <a:spcPts val="638"/>
        </a:spcBef>
        <a:spcAft>
          <a:spcPts val="0"/>
        </a:spcAft>
        <a:buClrTx/>
        <a:buSzPct val="125000"/>
        <a:buFontTx/>
        <a:buChar char="•"/>
        <a:tabLst/>
        <a:defRPr sz="1275" b="0" i="0" u="none" strike="noStrike" cap="none" spc="0" baseline="0">
          <a:solidFill>
            <a:srgbClr val="000000"/>
          </a:solidFill>
          <a:uFillTx/>
          <a:latin typeface="Gotham Rounded"/>
          <a:ea typeface="Gotham Rounded"/>
          <a:cs typeface="Gotham Rounded"/>
          <a:sym typeface="Helvetica Neue"/>
        </a:defRPr>
      </a:lvl5pPr>
      <a:lvl6pPr marL="1214376" marR="0" indent="-202396" algn="l" defTabSz="263116" latinLnBrk="0">
        <a:lnSpc>
          <a:spcPct val="100000"/>
        </a:lnSpc>
        <a:spcBef>
          <a:spcPts val="1881"/>
        </a:spcBef>
        <a:spcAft>
          <a:spcPts val="0"/>
        </a:spcAft>
        <a:buClrTx/>
        <a:buSzPct val="125000"/>
        <a:buFontTx/>
        <a:buChar char="•"/>
        <a:tabLst/>
        <a:defRPr sz="1658" b="0" i="0" u="none" strike="noStrike" cap="none" spc="0" baseline="0">
          <a:solidFill>
            <a:srgbClr val="000000"/>
          </a:solidFill>
          <a:uFillTx/>
          <a:latin typeface="Helvetica Neue"/>
          <a:ea typeface="Helvetica Neue"/>
          <a:cs typeface="Helvetica Neue"/>
          <a:sym typeface="Helvetica Neue"/>
        </a:defRPr>
      </a:lvl6pPr>
      <a:lvl7pPr marL="1416772" marR="0" indent="-202396" algn="l" defTabSz="263116" latinLnBrk="0">
        <a:lnSpc>
          <a:spcPct val="100000"/>
        </a:lnSpc>
        <a:spcBef>
          <a:spcPts val="1881"/>
        </a:spcBef>
        <a:spcAft>
          <a:spcPts val="0"/>
        </a:spcAft>
        <a:buClrTx/>
        <a:buSzPct val="125000"/>
        <a:buFontTx/>
        <a:buChar char="•"/>
        <a:tabLst/>
        <a:defRPr sz="1658" b="0" i="0" u="none" strike="noStrike" cap="none" spc="0" baseline="0">
          <a:solidFill>
            <a:srgbClr val="000000"/>
          </a:solidFill>
          <a:uFillTx/>
          <a:latin typeface="Helvetica Neue"/>
          <a:ea typeface="Helvetica Neue"/>
          <a:cs typeface="Helvetica Neue"/>
          <a:sym typeface="Helvetica Neue"/>
        </a:defRPr>
      </a:lvl7pPr>
      <a:lvl8pPr marL="1619170" marR="0" indent="-202396" algn="l" defTabSz="263116" latinLnBrk="0">
        <a:lnSpc>
          <a:spcPct val="100000"/>
        </a:lnSpc>
        <a:spcBef>
          <a:spcPts val="1881"/>
        </a:spcBef>
        <a:spcAft>
          <a:spcPts val="0"/>
        </a:spcAft>
        <a:buClrTx/>
        <a:buSzPct val="125000"/>
        <a:buFontTx/>
        <a:buChar char="•"/>
        <a:tabLst/>
        <a:defRPr sz="1658" b="0" i="0" u="none" strike="noStrike" cap="none" spc="0" baseline="0">
          <a:solidFill>
            <a:srgbClr val="000000"/>
          </a:solidFill>
          <a:uFillTx/>
          <a:latin typeface="Helvetica Neue"/>
          <a:ea typeface="Helvetica Neue"/>
          <a:cs typeface="Helvetica Neue"/>
          <a:sym typeface="Helvetica Neue"/>
        </a:defRPr>
      </a:lvl8pPr>
      <a:lvl9pPr marL="1821566" marR="0" indent="-202396" algn="l" defTabSz="263116" latinLnBrk="0">
        <a:lnSpc>
          <a:spcPct val="100000"/>
        </a:lnSpc>
        <a:spcBef>
          <a:spcPts val="1881"/>
        </a:spcBef>
        <a:spcAft>
          <a:spcPts val="0"/>
        </a:spcAft>
        <a:buClrTx/>
        <a:buSzPct val="125000"/>
        <a:buFontTx/>
        <a:buChar char="•"/>
        <a:tabLst/>
        <a:defRPr sz="1658"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1pPr>
      <a:lvl2pPr marL="0" marR="0" indent="72863"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2pPr>
      <a:lvl3pPr marL="0" marR="0" indent="145726"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3pPr>
      <a:lvl4pPr marL="0" marR="0" indent="218588"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4pPr>
      <a:lvl5pPr marL="0" marR="0" indent="291451"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5pPr>
      <a:lvl6pPr marL="0" marR="0" indent="364313"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6pPr>
      <a:lvl7pPr marL="0" marR="0" indent="437176"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7pPr>
      <a:lvl8pPr marL="0" marR="0" indent="510038"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8pPr>
      <a:lvl9pPr marL="0" marR="0" indent="582901" algn="ctr" defTabSz="263116" latinLnBrk="0">
        <a:lnSpc>
          <a:spcPct val="100000"/>
        </a:lnSpc>
        <a:spcBef>
          <a:spcPts val="0"/>
        </a:spcBef>
        <a:spcAft>
          <a:spcPts val="0"/>
        </a:spcAft>
        <a:buClrTx/>
        <a:buSzTx/>
        <a:buFontTx/>
        <a:buNone/>
        <a:tabLst/>
        <a:defRPr sz="765" b="0" i="0" u="none" strike="noStrike" cap="none" spc="0" baseline="0">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5653" y="409453"/>
            <a:ext cx="6801093" cy="391159"/>
          </a:xfrm>
          <a:prstGeom prst="rect">
            <a:avLst/>
          </a:prstGeom>
        </p:spPr>
        <p:txBody>
          <a:bodyPr wrap="square" lIns="0" tIns="0" rIns="0" bIns="0">
            <a:spAutoFit/>
          </a:bodyPr>
          <a:lstStyle>
            <a:lvl1pPr>
              <a:defRPr sz="2400" b="0" i="0">
                <a:solidFill>
                  <a:srgbClr val="569140"/>
                </a:solidFill>
                <a:latin typeface="Palatino Linotype"/>
                <a:cs typeface="Palatino Linotype"/>
              </a:defRPr>
            </a:lvl1pPr>
          </a:lstStyle>
          <a:p>
            <a:endParaRPr/>
          </a:p>
        </p:txBody>
      </p:sp>
      <p:sp>
        <p:nvSpPr>
          <p:cNvPr id="3" name="Holder 3"/>
          <p:cNvSpPr>
            <a:spLocks noGrp="1"/>
          </p:cNvSpPr>
          <p:nvPr>
            <p:ph type="body" idx="1"/>
          </p:nvPr>
        </p:nvSpPr>
        <p:spPr>
          <a:xfrm>
            <a:off x="481035" y="4036574"/>
            <a:ext cx="6777355" cy="4759959"/>
          </a:xfrm>
          <a:prstGeom prst="rect">
            <a:avLst/>
          </a:prstGeom>
        </p:spPr>
        <p:txBody>
          <a:bodyPr wrap="square" lIns="0" tIns="0" rIns="0" bIns="0">
            <a:spAutoFit/>
          </a:bodyPr>
          <a:lstStyle>
            <a:lvl1pPr>
              <a:defRPr sz="800" b="0" i="1">
                <a:solidFill>
                  <a:srgbClr val="231F20"/>
                </a:solidFill>
                <a:latin typeface="Palatino Linotype"/>
                <a:cs typeface="Palatino Linotype"/>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8/1/2024</a:t>
            </a:fld>
            <a:endParaRPr lang="en-US" dirty="0"/>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2915840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6376" y="172720"/>
            <a:ext cx="7079646" cy="1473835"/>
          </a:xfrm>
          <a:prstGeom prst="rect">
            <a:avLst/>
          </a:prstGeom>
        </p:spPr>
        <p:txBody>
          <a:bodyPr wrap="square" lIns="0" tIns="0" rIns="0" bIns="0">
            <a:spAutoFit/>
          </a:bodyPr>
          <a:lstStyle>
            <a:lvl1pPr>
              <a:defRPr sz="5000" b="0" i="0">
                <a:solidFill>
                  <a:srgbClr val="662C91"/>
                </a:solidFill>
                <a:latin typeface="Calibri"/>
                <a:cs typeface="Calibri"/>
              </a:defRPr>
            </a:lvl1pPr>
          </a:lstStyle>
          <a:p>
            <a:endParaRPr/>
          </a:p>
        </p:txBody>
      </p:sp>
      <p:sp>
        <p:nvSpPr>
          <p:cNvPr id="3" name="Holder 3"/>
          <p:cNvSpPr>
            <a:spLocks noGrp="1"/>
          </p:cNvSpPr>
          <p:nvPr>
            <p:ph type="body" idx="1"/>
          </p:nvPr>
        </p:nvSpPr>
        <p:spPr>
          <a:xfrm>
            <a:off x="485880" y="4214857"/>
            <a:ext cx="6800638" cy="3295015"/>
          </a:xfrm>
          <a:prstGeom prst="rect">
            <a:avLst/>
          </a:prstGeom>
        </p:spPr>
        <p:txBody>
          <a:bodyPr wrap="square" lIns="0" tIns="0" rIns="0" bIns="0">
            <a:spAutoFit/>
          </a:bodyPr>
          <a:lstStyle>
            <a:lvl1pPr>
              <a:defRPr sz="1100" b="0" i="0">
                <a:solidFill>
                  <a:srgbClr val="222527"/>
                </a:solidFill>
                <a:latin typeface="Calibri"/>
                <a:cs typeface="Calibri"/>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D96DC9FC-2DD3-429A-AAA8-591394E9A9C2}" type="datetime1">
              <a:rPr lang="en-US" smtClean="0"/>
              <a:t>8/1/2024</a:t>
            </a:fld>
            <a:endParaRPr lang="en-US"/>
          </a:p>
        </p:txBody>
      </p:sp>
      <p:sp>
        <p:nvSpPr>
          <p:cNvPr id="6" name="Holder 6"/>
          <p:cNvSpPr>
            <a:spLocks noGrp="1"/>
          </p:cNvSpPr>
          <p:nvPr>
            <p:ph type="sldNum" sz="quarter" idx="7"/>
          </p:nvPr>
        </p:nvSpPr>
        <p:spPr>
          <a:xfrm>
            <a:off x="3814421" y="9706609"/>
            <a:ext cx="283210" cy="213776"/>
          </a:xfrm>
          <a:prstGeom prst="rect">
            <a:avLst/>
          </a:prstGeom>
        </p:spPr>
        <p:txBody>
          <a:bodyPr wrap="square" lIns="0" tIns="0" rIns="0" bIns="0">
            <a:spAutoFit/>
          </a:bodyPr>
          <a:lstStyle>
            <a:lvl1pPr>
              <a:defRPr sz="1200" b="1" i="0">
                <a:solidFill>
                  <a:schemeClr val="tx1"/>
                </a:solidFill>
                <a:latin typeface="Calibri"/>
                <a:cs typeface="Calibri"/>
              </a:defRPr>
            </a:lvl1pPr>
          </a:lstStyle>
          <a:p>
            <a:pPr marL="25400">
              <a:lnSpc>
                <a:spcPts val="1835"/>
              </a:lnSpc>
            </a:pPr>
            <a:fld id="{81D60167-4931-47E6-BA6A-407CBD079E47}" type="slidenum">
              <a:rPr lang="en-US" smtClean="0"/>
              <a:pPr marL="25400">
                <a:lnSpc>
                  <a:spcPts val="1835"/>
                </a:lnSpc>
              </a:pPr>
              <a:t>‹#›</a:t>
            </a:fld>
            <a:endParaRPr lang="en-US" dirty="0"/>
          </a:p>
        </p:txBody>
      </p:sp>
    </p:spTree>
    <p:extLst>
      <p:ext uri="{BB962C8B-B14F-4D97-AF65-F5344CB8AC3E}">
        <p14:creationId xmlns:p14="http://schemas.microsoft.com/office/powerpoint/2010/main" val="411696603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www.myameriflex.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www.aspcapetinsurance.com/LongBranchBO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hyperlink" Target="mailto:kcrosby@longbranch.k12.nj.u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hyperlink" Target="http://www.horizonblue.com/dental/" TargetMode="External"/><Relationship Id="rId13" Type="http://schemas.openxmlformats.org/officeDocument/2006/relationships/hyperlink" Target="http://www.araglegal.com/" TargetMode="External"/><Relationship Id="rId3" Type="http://schemas.openxmlformats.org/officeDocument/2006/relationships/image" Target="../media/image33.png"/><Relationship Id="rId7" Type="http://schemas.openxmlformats.org/officeDocument/2006/relationships/hyperlink" Target="http://www.horizonblue.com/members/plans/horizon-pharmacy" TargetMode="External"/><Relationship Id="rId12" Type="http://schemas.openxmlformats.org/officeDocument/2006/relationships/hyperlink" Target="http://www.aspcapetinsurance.co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meritain.com/" TargetMode="External"/><Relationship Id="rId11" Type="http://schemas.openxmlformats.org/officeDocument/2006/relationships/hyperlink" Target="http://www.myameriflex.com/" TargetMode="External"/><Relationship Id="rId5" Type="http://schemas.openxmlformats.org/officeDocument/2006/relationships/hyperlink" Target="mailto:Ana_serrano@ajg.com" TargetMode="External"/><Relationship Id="rId10" Type="http://schemas.openxmlformats.org/officeDocument/2006/relationships/hyperlink" Target="http://www.e-nva.com/" TargetMode="External"/><Relationship Id="rId4" Type="http://schemas.openxmlformats.org/officeDocument/2006/relationships/hyperlink" Target="mailto:Natalie_Fenton@ajg.com" TargetMode="External"/><Relationship Id="rId9" Type="http://schemas.openxmlformats.org/officeDocument/2006/relationships/hyperlink" Target="mailto:Service@e-nva.com" TargetMode="External"/><Relationship Id="rId14" Type="http://schemas.openxmlformats.org/officeDocument/2006/relationships/hyperlink" Target="mailto:Stephen_Porto@ajg.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dhss.alaska.gov/dpa/Pages/medicaid/default.aspx" TargetMode="External"/><Relationship Id="rId13" Type="http://schemas.openxmlformats.org/officeDocument/2006/relationships/hyperlink" Target="https://www.flmedicaidtplrecovery.com/flmedicaidtplrecovery.com/hipp/index.html" TargetMode="External"/><Relationship Id="rId18" Type="http://schemas.openxmlformats.org/officeDocument/2006/relationships/hyperlink" Target="https://mn.gov/dhs/people-we-serve/children-and-families/health-care/health-care-programs/programs-and-services/other-insurance.jsp" TargetMode="External"/><Relationship Id="rId26" Type="http://schemas.openxmlformats.org/officeDocument/2006/relationships/hyperlink" Target="http://www.accessnebraska.ne.gov/" TargetMode="External"/><Relationship Id="rId3" Type="http://schemas.openxmlformats.org/officeDocument/2006/relationships/hyperlink" Target="http://myalhipp.com/" TargetMode="External"/><Relationship Id="rId21" Type="http://schemas.openxmlformats.org/officeDocument/2006/relationships/hyperlink" Target="https://www.kancare.ks.gov/" TargetMode="External"/><Relationship Id="rId7" Type="http://schemas.openxmlformats.org/officeDocument/2006/relationships/hyperlink" Target="mailto:CustomerService@MyAKHIPP.com" TargetMode="External"/><Relationship Id="rId12" Type="http://schemas.openxmlformats.org/officeDocument/2006/relationships/hyperlink" Target="http://myarhipp.com/" TargetMode="External"/><Relationship Id="rId17" Type="http://schemas.openxmlformats.org/officeDocument/2006/relationships/hyperlink" Target="https://www.in.gov/medicaid/" TargetMode="External"/><Relationship Id="rId25" Type="http://schemas.openxmlformats.org/officeDocument/2006/relationships/hyperlink" Target="https://kidshealth.ky.gov/Pages/index.aspx" TargetMode="External"/><Relationship Id="rId2" Type="http://schemas.openxmlformats.org/officeDocument/2006/relationships/notesSlide" Target="../notesSlides/notesSlide14.xml"/><Relationship Id="rId16" Type="http://schemas.openxmlformats.org/officeDocument/2006/relationships/hyperlink" Target="http://www.in.gov/fssa/hip/" TargetMode="External"/><Relationship Id="rId20" Type="http://schemas.openxmlformats.org/officeDocument/2006/relationships/hyperlink" Target="http://www.dss.mo.gov/mhd/participants/pages/hipp.htm" TargetMode="External"/><Relationship Id="rId1" Type="http://schemas.openxmlformats.org/officeDocument/2006/relationships/slideLayout" Target="../slideLayouts/slideLayout6.xml"/><Relationship Id="rId6" Type="http://schemas.openxmlformats.org/officeDocument/2006/relationships/hyperlink" Target="http://myakhipp.com/" TargetMode="External"/><Relationship Id="rId11" Type="http://schemas.openxmlformats.org/officeDocument/2006/relationships/hyperlink" Target="https://www.colorado.gov/pacific/hcpf/health-insurance-buy-program" TargetMode="External"/><Relationship Id="rId24" Type="http://schemas.openxmlformats.org/officeDocument/2006/relationships/hyperlink" Target="mailto:KIHIPP.PROGRAM@ky.gov" TargetMode="External"/><Relationship Id="rId5" Type="http://schemas.openxmlformats.org/officeDocument/2006/relationships/hyperlink" Target="mailto:hipp@dhcs.ca.gov" TargetMode="External"/><Relationship Id="rId15" Type="http://schemas.openxmlformats.org/officeDocument/2006/relationships/hyperlink" Target="https://www.mass.gov/info-details/masshealth-premium-assistance-pa" TargetMode="External"/><Relationship Id="rId23" Type="http://schemas.openxmlformats.org/officeDocument/2006/relationships/hyperlink" Target="https://chfs.ky.gov/agencies/dms/member/Pages/kihipp.aspx" TargetMode="External"/><Relationship Id="rId10" Type="http://schemas.openxmlformats.org/officeDocument/2006/relationships/hyperlink" Target="https://www.colorado.gov/pacific/hcpf/child-health-plan-plus" TargetMode="External"/><Relationship Id="rId19" Type="http://schemas.openxmlformats.org/officeDocument/2006/relationships/hyperlink" Target="http://dhs.iowa.gov/Hawki" TargetMode="External"/><Relationship Id="rId4" Type="http://schemas.openxmlformats.org/officeDocument/2006/relationships/hyperlink" Target="http://dhcs.ca.gov/hipp" TargetMode="External"/><Relationship Id="rId9" Type="http://schemas.openxmlformats.org/officeDocument/2006/relationships/hyperlink" Target="https://www.healthfirstcolorado.com/" TargetMode="External"/><Relationship Id="rId14" Type="http://schemas.openxmlformats.org/officeDocument/2006/relationships/hyperlink" Target="https://medicaid.georgia.gov/health-insurance-premium-payment-program-hipp" TargetMode="External"/><Relationship Id="rId22" Type="http://schemas.openxmlformats.org/officeDocument/2006/relationships/hyperlink" Target="http://dphhs.mt.gov/MontanaHealthcarePrograms/HIP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aine.gov/dhhs/ofi/applications-forms" TargetMode="External"/><Relationship Id="rId13" Type="http://schemas.openxmlformats.org/officeDocument/2006/relationships/hyperlink" Target="https://www.health.ny.gov/health_care/medicaid/" TargetMode="External"/><Relationship Id="rId18" Type="http://schemas.openxmlformats.org/officeDocument/2006/relationships/hyperlink" Target="http://www.greenmountaincare.org/" TargetMode="External"/><Relationship Id="rId26" Type="http://schemas.openxmlformats.org/officeDocument/2006/relationships/hyperlink" Target="http://mywvhipp.com/" TargetMode="External"/><Relationship Id="rId3" Type="http://schemas.openxmlformats.org/officeDocument/2006/relationships/hyperlink" Target="http://www.dol.gov/agencies/ebsa" TargetMode="External"/><Relationship Id="rId21" Type="http://schemas.openxmlformats.org/officeDocument/2006/relationships/hyperlink" Target="https://www.coverva.org/en/hipp" TargetMode="External"/><Relationship Id="rId7" Type="http://schemas.openxmlformats.org/officeDocument/2006/relationships/hyperlink" Target="http://dhcfp.nv.gov/" TargetMode="External"/><Relationship Id="rId12" Type="http://schemas.openxmlformats.org/officeDocument/2006/relationships/hyperlink" Target="http://dss.sd.gov/" TargetMode="External"/><Relationship Id="rId17" Type="http://schemas.openxmlformats.org/officeDocument/2006/relationships/hyperlink" Target="http://www.nd.gov/dhs/services/medicalserv/medicaid/" TargetMode="External"/><Relationship Id="rId25" Type="http://schemas.openxmlformats.org/officeDocument/2006/relationships/hyperlink" Target="https://www.dhs.pa.gov/providers/Providers/Pages/Medical/HIPP-Program.aspx" TargetMode="External"/><Relationship Id="rId2" Type="http://schemas.openxmlformats.org/officeDocument/2006/relationships/notesSlide" Target="../notesSlides/notesSlide15.xml"/><Relationship Id="rId16" Type="http://schemas.openxmlformats.org/officeDocument/2006/relationships/hyperlink" Target="http://health.utah.gov/chip" TargetMode="External"/><Relationship Id="rId20" Type="http://schemas.openxmlformats.org/officeDocument/2006/relationships/hyperlink" Target="https://www.coverva.org/en/famis-select" TargetMode="External"/><Relationship Id="rId29" Type="http://schemas.openxmlformats.org/officeDocument/2006/relationships/hyperlink" Target="https://www.scdhhs.gov/" TargetMode="External"/><Relationship Id="rId1" Type="http://schemas.openxmlformats.org/officeDocument/2006/relationships/slideLayout" Target="../slideLayouts/slideLayout6.xml"/><Relationship Id="rId6" Type="http://schemas.openxmlformats.org/officeDocument/2006/relationships/hyperlink" Target="http://www.ldh.la.gov/lahipp" TargetMode="External"/><Relationship Id="rId11" Type="http://schemas.openxmlformats.org/officeDocument/2006/relationships/hyperlink" Target="http://www.njfamilycare.org/index.html" TargetMode="External"/><Relationship Id="rId24" Type="http://schemas.openxmlformats.org/officeDocument/2006/relationships/hyperlink" Target="https://www.hca.wa.gov/" TargetMode="External"/><Relationship Id="rId5" Type="http://schemas.openxmlformats.org/officeDocument/2006/relationships/hyperlink" Target="http://www.medicaid.la.gov/" TargetMode="External"/><Relationship Id="rId15" Type="http://schemas.openxmlformats.org/officeDocument/2006/relationships/hyperlink" Target="https://medicaid.ncdhhs.gov/" TargetMode="External"/><Relationship Id="rId23" Type="http://schemas.openxmlformats.org/officeDocument/2006/relationships/hyperlink" Target="http://www.oregonhealthcare.gov/index-es.html" TargetMode="External"/><Relationship Id="rId28" Type="http://schemas.openxmlformats.org/officeDocument/2006/relationships/hyperlink" Target="https://www.dhs.wisconsin.gov/badgercareplus/p-10095.htm" TargetMode="External"/><Relationship Id="rId10" Type="http://schemas.openxmlformats.org/officeDocument/2006/relationships/hyperlink" Target="http://www.state.nj.us/humanservices/dmahs/clients/medicaid/" TargetMode="External"/><Relationship Id="rId19" Type="http://schemas.openxmlformats.org/officeDocument/2006/relationships/hyperlink" Target="http://www.insureoklahoma.org/" TargetMode="External"/><Relationship Id="rId4" Type="http://schemas.openxmlformats.org/officeDocument/2006/relationships/hyperlink" Target="http://www.cms.hhs.gov/" TargetMode="External"/><Relationship Id="rId9" Type="http://schemas.openxmlformats.org/officeDocument/2006/relationships/hyperlink" Target="https://www.dhhs.nh.gov/oii/hipp.htm" TargetMode="External"/><Relationship Id="rId14" Type="http://schemas.openxmlformats.org/officeDocument/2006/relationships/hyperlink" Target="http://gethipptexas.com/" TargetMode="External"/><Relationship Id="rId22" Type="http://schemas.openxmlformats.org/officeDocument/2006/relationships/hyperlink" Target="http://healthcare.oregon.gov/Pages/index.aspx" TargetMode="External"/><Relationship Id="rId27" Type="http://schemas.openxmlformats.org/officeDocument/2006/relationships/hyperlink" Target="http://www.eohhs.ri.gov/" TargetMode="External"/><Relationship Id="rId30" Type="http://schemas.openxmlformats.org/officeDocument/2006/relationships/hyperlink" Target="https://health.wyo.gov/healthcarefin/medicaid/programs-and-eligibilit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ol.gov/vet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s://www.dol.gov/agencies/ebsa"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mailto:ebsa.opr@dol.gov" TargetMode="External"/><Relationship Id="rId4" Type="http://schemas.openxmlformats.org/officeDocument/2006/relationships/hyperlink" Target="http://www.cms.hhs.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socialsecurity.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healthcare.gov/marketplace/individua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hhs.gov/ocr/privacy/hipaa/understanding/consumers/index.html"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www.hhs.gov/ocr/privacy/hipaa/understanding/consumers/noticepp.htm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mailto:kcrosby@longbranch.k12.nj.us" TargetMode="External"/><Relationship Id="rId4" Type="http://schemas.openxmlformats.org/officeDocument/2006/relationships/hyperlink" Target="http://www.longbranch.k12.nj.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pharmacy.amazon.com/myw/horizonblue.co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www.horizonblue.com/dent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383"/>
            <a:ext cx="7772400" cy="10058401"/>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4" descr="The Foundation for Delaware County"/>
          <p:cNvSpPr>
            <a:spLocks noChangeAspect="1" noChangeArrowheads="1"/>
          </p:cNvSpPr>
          <p:nvPr/>
        </p:nvSpPr>
        <p:spPr bwMode="auto">
          <a:xfrm>
            <a:off x="155575" y="-571500"/>
            <a:ext cx="180975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979610"/>
            <a:ext cx="6108413" cy="407670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19" name="Rectangle 18"/>
          <p:cNvSpPr/>
          <p:nvPr/>
        </p:nvSpPr>
        <p:spPr>
          <a:xfrm>
            <a:off x="381000" y="981936"/>
            <a:ext cx="4264433" cy="3486149"/>
          </a:xfrm>
          <a:prstGeom prst="rect">
            <a:avLst/>
          </a:prstGeom>
          <a:solidFill>
            <a:schemeClr val="bg1">
              <a:alpha val="83922"/>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4400" y="1840040"/>
            <a:ext cx="4222336"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cap="small" dirty="0">
                <a:solidFill>
                  <a:srgbClr val="182748"/>
                </a:solidFill>
              </a:rPr>
              <a:t>Employee</a:t>
            </a:r>
          </a:p>
          <a:p>
            <a:r>
              <a:rPr lang="en-US" sz="6000" b="1" cap="small" dirty="0">
                <a:solidFill>
                  <a:srgbClr val="182748"/>
                </a:solidFill>
              </a:rPr>
              <a:t>Benefits Guide</a:t>
            </a:r>
          </a:p>
        </p:txBody>
      </p:sp>
      <p:sp>
        <p:nvSpPr>
          <p:cNvPr id="21" name="Rectangle 20"/>
          <p:cNvSpPr/>
          <p:nvPr/>
        </p:nvSpPr>
        <p:spPr>
          <a:xfrm>
            <a:off x="2501064" y="7772400"/>
            <a:ext cx="3544684"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cap="small" dirty="0">
                <a:solidFill>
                  <a:schemeClr val="bg1"/>
                </a:solidFill>
              </a:rPr>
              <a:t>2024-2025</a:t>
            </a:r>
            <a:r>
              <a:rPr lang="en-US" sz="5400" b="1" cap="small" dirty="0">
                <a:solidFill>
                  <a:srgbClr val="0285C2"/>
                </a:solidFill>
              </a:rPr>
              <a:t> </a:t>
            </a:r>
          </a:p>
        </p:txBody>
      </p:sp>
      <p:pic>
        <p:nvPicPr>
          <p:cNvPr id="1030" name="Picture 6" descr="Long Branch Public School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736" y="1041255"/>
            <a:ext cx="1758462" cy="175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4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16982" y="4876800"/>
            <a:ext cx="3079218" cy="3124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7772400" cy="1855777"/>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bject 2"/>
          <p:cNvSpPr txBox="1">
            <a:spLocks/>
          </p:cNvSpPr>
          <p:nvPr/>
        </p:nvSpPr>
        <p:spPr>
          <a:xfrm>
            <a:off x="409113" y="387536"/>
            <a:ext cx="7117715" cy="743793"/>
          </a:xfrm>
          <a:prstGeom prst="rect">
            <a:avLst/>
          </a:prstGeom>
        </p:spPr>
        <p:txBody>
          <a:bodyPr vert="horz" wrap="square" lIns="0" tIns="12700" rIns="0" bIns="0" rtlCol="0">
            <a:spAutoFit/>
          </a:bodyPr>
          <a:lstStyle>
            <a:lvl1pPr>
              <a:defRPr sz="5000" b="0" i="0">
                <a:solidFill>
                  <a:srgbClr val="662C91"/>
                </a:solidFill>
                <a:latin typeface="Calibri"/>
                <a:ea typeface="+mj-ea"/>
                <a:cs typeface="Calibri"/>
              </a:defRPr>
            </a:lvl1pPr>
          </a:lstStyle>
          <a:p>
            <a:pPr marL="12700" algn="ctr">
              <a:lnSpc>
                <a:spcPts val="5700"/>
              </a:lnSpc>
              <a:spcBef>
                <a:spcPts val="100"/>
              </a:spcBef>
            </a:pPr>
            <a:r>
              <a:rPr lang="en-US" sz="4800" b="1" kern="0" spc="-85" dirty="0">
                <a:solidFill>
                  <a:schemeClr val="bg1"/>
                </a:solidFill>
              </a:rPr>
              <a:t>Vision Benefits</a:t>
            </a:r>
            <a:endParaRPr lang="en-US" sz="4800" b="1" u="sng" kern="0" spc="-65" dirty="0">
              <a:solidFill>
                <a:schemeClr val="bg1"/>
              </a:solidFill>
              <a:uFill>
                <a:solidFill>
                  <a:srgbClr val="000000"/>
                </a:solidFill>
              </a:uFill>
            </a:endParaRPr>
          </a:p>
        </p:txBody>
      </p:sp>
      <p:sp>
        <p:nvSpPr>
          <p:cNvPr id="6" name="Slide Number Placeholder 5"/>
          <p:cNvSpPr>
            <a:spLocks noGrp="1"/>
          </p:cNvSpPr>
          <p:nvPr>
            <p:ph type="sldNum" sz="quarter" idx="7"/>
          </p:nvPr>
        </p:nvSpPr>
        <p:spPr/>
        <p:txBody>
          <a:bodyPr/>
          <a:lstStyle/>
          <a:p>
            <a:pPr marL="25400">
              <a:lnSpc>
                <a:spcPts val="1835"/>
              </a:lnSpc>
            </a:pPr>
            <a:fld id="{81D60167-4931-47E6-BA6A-407CBD079E47}" type="slidenum">
              <a:rPr lang="en-US" smtClean="0"/>
              <a:t>10</a:t>
            </a:fld>
            <a:endParaRPr lang="en-US" dirty="0"/>
          </a:p>
        </p:txBody>
      </p:sp>
      <p:sp>
        <p:nvSpPr>
          <p:cNvPr id="5" name="TextBox 4"/>
          <p:cNvSpPr txBox="1"/>
          <p:nvPr/>
        </p:nvSpPr>
        <p:spPr>
          <a:xfrm>
            <a:off x="4616982" y="4915406"/>
            <a:ext cx="3127985" cy="3046988"/>
          </a:xfrm>
          <a:prstGeom prst="rect">
            <a:avLst/>
          </a:prstGeom>
          <a:noFill/>
        </p:spPr>
        <p:txBody>
          <a:bodyPr wrap="square" rtlCol="0">
            <a:spAutoFit/>
          </a:bodyPr>
          <a:lstStyle/>
          <a:p>
            <a:r>
              <a:rPr lang="en-US" sz="1200" b="1" dirty="0">
                <a:solidFill>
                  <a:schemeClr val="bg1"/>
                </a:solidFill>
              </a:rPr>
              <a:t>Finding a provider who’s right for you - </a:t>
            </a:r>
          </a:p>
          <a:p>
            <a:pPr marL="171450" indent="-171450">
              <a:buFont typeface="Arial" panose="020B0604020202020204" pitchFamily="34" charset="0"/>
              <a:buChar char="•"/>
            </a:pPr>
            <a:r>
              <a:rPr lang="en-US" sz="1200" dirty="0">
                <a:solidFill>
                  <a:schemeClr val="bg1"/>
                </a:solidFill>
              </a:rPr>
              <a:t>For your convenience, at the start of the program, you will receive two identification cards with participating providers in your zip code area listed on the back.</a:t>
            </a:r>
          </a:p>
          <a:p>
            <a:pPr marL="171450" indent="-171450">
              <a:buFont typeface="Arial" panose="020B0604020202020204" pitchFamily="34" charset="0"/>
              <a:buChar char="•"/>
            </a:pPr>
            <a:r>
              <a:rPr lang="en-US" sz="1200" dirty="0">
                <a:solidFill>
                  <a:schemeClr val="bg1"/>
                </a:solidFill>
              </a:rPr>
              <a:t> At the time of your appointment, simply present your NVA identification card to the provider or indicate that your benefit is administered by NVA. The provider will contact NVA to verify eligibility. A vision claim form is not required at an NVA participating provider.</a:t>
            </a:r>
          </a:p>
          <a:p>
            <a:pPr marL="171450" indent="-171450">
              <a:buFont typeface="Arial" panose="020B0604020202020204" pitchFamily="34" charset="0"/>
              <a:buChar char="•"/>
            </a:pPr>
            <a:r>
              <a:rPr lang="en-US" sz="1200" dirty="0">
                <a:solidFill>
                  <a:schemeClr val="bg1"/>
                </a:solidFill>
              </a:rPr>
              <a:t>Be sure to inform the provider of your medical history and any prescription or over-the-counter (OTC) medications you may be taking.</a:t>
            </a:r>
          </a:p>
        </p:txBody>
      </p:sp>
      <p:pic>
        <p:nvPicPr>
          <p:cNvPr id="15" name="Picture 14"/>
          <p:cNvPicPr>
            <a:picLocks noChangeAspect="1"/>
          </p:cNvPicPr>
          <p:nvPr/>
        </p:nvPicPr>
        <p:blipFill>
          <a:blip r:embed="rId3"/>
          <a:stretch>
            <a:fillRect/>
          </a:stretch>
        </p:blipFill>
        <p:spPr>
          <a:xfrm>
            <a:off x="756381" y="4781193"/>
            <a:ext cx="1199809" cy="45719"/>
          </a:xfrm>
          <a:prstGeom prst="rect">
            <a:avLst/>
          </a:prstGeom>
        </p:spPr>
      </p:pic>
      <p:sp>
        <p:nvSpPr>
          <p:cNvPr id="17" name="TextBox 16"/>
          <p:cNvSpPr txBox="1"/>
          <p:nvPr/>
        </p:nvSpPr>
        <p:spPr>
          <a:xfrm>
            <a:off x="85665" y="7254741"/>
            <a:ext cx="4395233" cy="369332"/>
          </a:xfrm>
          <a:prstGeom prst="rect">
            <a:avLst/>
          </a:prstGeom>
          <a:noFill/>
        </p:spPr>
        <p:txBody>
          <a:bodyPr wrap="square" rtlCol="0">
            <a:spAutoFit/>
          </a:bodyPr>
          <a:lstStyle/>
          <a:p>
            <a:r>
              <a:rPr lang="en-US" sz="900" dirty="0"/>
              <a:t>**Disclaimer – The chart above shows a summary of services. Please review your benefit plan documents for  full listing of benefits.</a:t>
            </a:r>
          </a:p>
        </p:txBody>
      </p:sp>
      <p:sp>
        <p:nvSpPr>
          <p:cNvPr id="7" name="TextBox 6"/>
          <p:cNvSpPr txBox="1"/>
          <p:nvPr/>
        </p:nvSpPr>
        <p:spPr>
          <a:xfrm>
            <a:off x="377283" y="1125141"/>
            <a:ext cx="6476999" cy="600164"/>
          </a:xfrm>
          <a:prstGeom prst="rect">
            <a:avLst/>
          </a:prstGeom>
          <a:noFill/>
        </p:spPr>
        <p:txBody>
          <a:bodyPr wrap="square" rtlCol="0">
            <a:spAutoFit/>
          </a:bodyPr>
          <a:lstStyle/>
          <a:p>
            <a:r>
              <a:rPr lang="en-US" sz="1100" dirty="0">
                <a:solidFill>
                  <a:schemeClr val="bg1"/>
                </a:solidFill>
              </a:rPr>
              <a:t>A NVA doctor provides personalized care that focuses on keeping you and your eyes healthy year after year. Plus, when you see a NVA doctor, you'll get the most out of your benefit, have lower out-of pocket costs, and your satisfaction is guaranteed.</a:t>
            </a:r>
          </a:p>
        </p:txBody>
      </p:sp>
      <p:sp>
        <p:nvSpPr>
          <p:cNvPr id="16" name="TextBox 15"/>
          <p:cNvSpPr txBox="1"/>
          <p:nvPr/>
        </p:nvSpPr>
        <p:spPr>
          <a:xfrm>
            <a:off x="4592598" y="1982490"/>
            <a:ext cx="3127985" cy="2677656"/>
          </a:xfrm>
          <a:prstGeom prst="rect">
            <a:avLst/>
          </a:prstGeom>
          <a:noFill/>
        </p:spPr>
        <p:txBody>
          <a:bodyPr wrap="square" rtlCol="0">
            <a:spAutoFit/>
          </a:bodyPr>
          <a:lstStyle/>
          <a:p>
            <a:r>
              <a:rPr lang="en-US" sz="1200" b="1" dirty="0"/>
              <a:t>NVA Vision Plan – </a:t>
            </a:r>
          </a:p>
          <a:p>
            <a:pPr marL="171450" indent="-171450">
              <a:buFont typeface="Arial" panose="020B0604020202020204" pitchFamily="34" charset="0"/>
              <a:buChar char="•"/>
            </a:pPr>
            <a:r>
              <a:rPr lang="en-US" sz="1200" dirty="0"/>
              <a:t>Eye care is a critical element of overall health. NVA’s diverse, national vision provider network offers access to high-quality eye care in every state across the United States. Receiving a comprehensive eye exam from one of our in-network providers may not only reveal changes in a person's vision but also detect early signs of serious health conditions such as diabetes, high blood pressure, or high cholesterol.</a:t>
            </a:r>
          </a:p>
          <a:p>
            <a:pPr marL="171450" indent="-171450">
              <a:buFont typeface="Arial" panose="020B0604020202020204" pitchFamily="34" charset="0"/>
              <a:buChar char="•"/>
            </a:pPr>
            <a:r>
              <a:rPr lang="en-US" sz="1200" dirty="0"/>
              <a:t>At NVA, eye care is about excellence without high costs—something we've been doing since 1979.</a:t>
            </a:r>
          </a:p>
        </p:txBody>
      </p:sp>
      <p:pic>
        <p:nvPicPr>
          <p:cNvPr id="3" name="Picture 2"/>
          <p:cNvPicPr>
            <a:picLocks noChangeAspect="1"/>
          </p:cNvPicPr>
          <p:nvPr/>
        </p:nvPicPr>
        <p:blipFill>
          <a:blip r:embed="rId4"/>
          <a:stretch>
            <a:fillRect/>
          </a:stretch>
        </p:blipFill>
        <p:spPr>
          <a:xfrm>
            <a:off x="5767708" y="9022606"/>
            <a:ext cx="1784757" cy="9334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49174471"/>
              </p:ext>
            </p:extLst>
          </p:nvPr>
        </p:nvGraphicFramePr>
        <p:xfrm>
          <a:off x="152400" y="2099448"/>
          <a:ext cx="4328498" cy="5121396"/>
        </p:xfrm>
        <a:graphic>
          <a:graphicData uri="http://schemas.openxmlformats.org/drawingml/2006/table">
            <a:tbl>
              <a:tblPr/>
              <a:tblGrid>
                <a:gridCol w="1268901">
                  <a:extLst>
                    <a:ext uri="{9D8B030D-6E8A-4147-A177-3AD203B41FA5}">
                      <a16:colId xmlns:a16="http://schemas.microsoft.com/office/drawing/2014/main" val="923165044"/>
                    </a:ext>
                  </a:extLst>
                </a:gridCol>
                <a:gridCol w="1494222">
                  <a:extLst>
                    <a:ext uri="{9D8B030D-6E8A-4147-A177-3AD203B41FA5}">
                      <a16:colId xmlns:a16="http://schemas.microsoft.com/office/drawing/2014/main" val="498098265"/>
                    </a:ext>
                  </a:extLst>
                </a:gridCol>
                <a:gridCol w="1565375">
                  <a:extLst>
                    <a:ext uri="{9D8B030D-6E8A-4147-A177-3AD203B41FA5}">
                      <a16:colId xmlns:a16="http://schemas.microsoft.com/office/drawing/2014/main" val="1759380462"/>
                    </a:ext>
                  </a:extLst>
                </a:gridCol>
              </a:tblGrid>
              <a:tr h="421189">
                <a:tc>
                  <a:txBody>
                    <a:bodyPr/>
                    <a:lstStyle/>
                    <a:p>
                      <a:pPr algn="ctr" fontAlgn="ctr"/>
                      <a:r>
                        <a:rPr lang="en-US" sz="1100" b="1" i="0" u="none" strike="noStrike">
                          <a:solidFill>
                            <a:srgbClr val="FFFFFF"/>
                          </a:solidFill>
                          <a:effectLst/>
                          <a:latin typeface="Calibri" panose="020F0502020204030204" pitchFamily="34" charset="0"/>
                        </a:rPr>
                        <a:t>Vision Insurance</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In-Network </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Out-Of-Network</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97021986"/>
                  </a:ext>
                </a:extLst>
              </a:tr>
              <a:tr h="235010">
                <a:tc>
                  <a:txBody>
                    <a:bodyPr/>
                    <a:lstStyle/>
                    <a:p>
                      <a:pPr algn="l" fontAlgn="ctr"/>
                      <a:r>
                        <a:rPr lang="en-US" sz="1100" b="1" i="0" u="none" strike="noStrike">
                          <a:solidFill>
                            <a:srgbClr val="FFFFFF"/>
                          </a:solidFill>
                          <a:effectLst/>
                          <a:latin typeface="Calibri" panose="020F0502020204030204" pitchFamily="34" charset="0"/>
                        </a:rPr>
                        <a:t>Well / Vision Exam </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100" b="1" i="0" u="none" strike="noStrike">
                          <a:solidFill>
                            <a:srgbClr val="FFFFFF"/>
                          </a:solidFill>
                          <a:effectLst/>
                          <a:latin typeface="Calibri" panose="020F0502020204030204" pitchFamily="34" charset="0"/>
                        </a:rPr>
                        <a:t>$10 copay</a:t>
                      </a:r>
                    </a:p>
                  </a:txBody>
                  <a:tcPr marL="5009" marR="5009" marT="5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100" b="1" i="0" u="none" strike="noStrike">
                          <a:solidFill>
                            <a:srgbClr val="FFFFFF"/>
                          </a:solidFill>
                          <a:effectLst/>
                          <a:latin typeface="Calibri" panose="020F0502020204030204" pitchFamily="34" charset="0"/>
                        </a:rPr>
                        <a:t>Up to $30 </a:t>
                      </a:r>
                    </a:p>
                  </a:txBody>
                  <a:tcPr marL="5009" marR="5009" marT="5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259127082"/>
                  </a:ext>
                </a:extLst>
              </a:tr>
              <a:tr h="940041">
                <a:tc>
                  <a:txBody>
                    <a:bodyPr/>
                    <a:lstStyle/>
                    <a:p>
                      <a:pPr algn="l" fontAlgn="ctr"/>
                      <a:r>
                        <a:rPr lang="en-US" sz="1100" b="1" i="0" u="none" strike="noStrike">
                          <a:solidFill>
                            <a:srgbClr val="000000"/>
                          </a:solidFill>
                          <a:effectLst/>
                          <a:latin typeface="Calibri" panose="020F0502020204030204" pitchFamily="34" charset="0"/>
                        </a:rPr>
                        <a:t>Frames </a:t>
                      </a:r>
                      <a:br>
                        <a:rPr lang="en-US" sz="1100" b="1"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Every 12 months</a:t>
                      </a:r>
                      <a:endParaRPr lang="en-US" sz="1100" b="1" i="0" u="none" strike="noStrike">
                        <a:solidFill>
                          <a:srgbClr val="000000"/>
                        </a:solidFill>
                        <a:effectLst/>
                        <a:latin typeface="Calibri" panose="020F0502020204030204" pitchFamily="34" charset="0"/>
                      </a:endParaRP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Calibri" panose="020F0502020204030204" pitchFamily="34" charset="0"/>
                        </a:rPr>
                        <a:t>• Retail Allowance - Up to $100</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20% discount off balance</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Up to $45 </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80343344"/>
                  </a:ext>
                </a:extLst>
              </a:tr>
              <a:tr h="1645072">
                <a:tc>
                  <a:txBody>
                    <a:bodyPr/>
                    <a:lstStyle/>
                    <a:p>
                      <a:pPr algn="l" fontAlgn="ctr"/>
                      <a:r>
                        <a:rPr lang="en-US" sz="1100" b="1" i="0" u="none" strike="noStrike">
                          <a:solidFill>
                            <a:srgbClr val="000000"/>
                          </a:solidFill>
                          <a:effectLst/>
                          <a:latin typeface="Calibri" panose="020F0502020204030204" pitchFamily="34" charset="0"/>
                        </a:rPr>
                        <a:t>Lenses</a:t>
                      </a:r>
                      <a:r>
                        <a:rPr lang="en-US" sz="1100" b="0" i="0" u="none" strike="noStrike">
                          <a:solidFill>
                            <a:srgbClr val="000000"/>
                          </a:solidFill>
                          <a:effectLst/>
                          <a:latin typeface="Calibri" panose="020F0502020204030204" pitchFamily="34" charset="0"/>
                        </a:rPr>
                        <a:t>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Single Vision</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Lined Bifocal</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Lined Trifocal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Lenticular</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Every 12 months</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fontAlgn="ctr">
                        <a:buFont typeface="Arial" panose="020B0604020202020204" pitchFamily="34" charset="0"/>
                        <a:buNone/>
                      </a:pPr>
                      <a:r>
                        <a:rPr lang="en-US" sz="1100" b="0" i="0" u="none" strike="noStrike" dirty="0">
                          <a:solidFill>
                            <a:srgbClr val="000000"/>
                          </a:solidFill>
                          <a:effectLst/>
                          <a:latin typeface="Calibri" panose="020F0502020204030204" pitchFamily="34" charset="0"/>
                        </a:rPr>
                        <a:t>• Standard Glass / Plastic - $10 copay</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Single Vision - Up to $25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Lined Bifocal - Up to $35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Lined Trifocal - Up to $45</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Lenticular - Up to $80</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343069"/>
                  </a:ext>
                </a:extLst>
              </a:tr>
              <a:tr h="1880084">
                <a:tc>
                  <a:txBody>
                    <a:bodyPr/>
                    <a:lstStyle/>
                    <a:p>
                      <a:pPr algn="l" fontAlgn="ctr"/>
                      <a:r>
                        <a:rPr lang="en-US" sz="1100" b="1" i="0" u="none" strike="noStrike" dirty="0">
                          <a:solidFill>
                            <a:srgbClr val="000000"/>
                          </a:solidFill>
                          <a:effectLst/>
                          <a:latin typeface="Calibri" panose="020F0502020204030204" pitchFamily="34" charset="0"/>
                        </a:rPr>
                        <a:t>Contacts</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Elective Contact Lenses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Medically Necessary Lenses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Every 12 months</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Retail Allowance - Up to $100</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15% discount off balance (Conventional)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10% discount off balance (Disposable)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Every 12 months </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Calibri" panose="020F0502020204030204" pitchFamily="34" charset="0"/>
                        </a:rPr>
                        <a:t>• Elective Contact Lenses - Up to $100</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Medically Necessary Lenses - Up to $200</a:t>
                      </a:r>
                    </a:p>
                  </a:txBody>
                  <a:tcPr marL="5009" marR="5009" marT="5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86263212"/>
                  </a:ext>
                </a:extLst>
              </a:tr>
            </a:tbl>
          </a:graphicData>
        </a:graphic>
      </p:graphicFrame>
    </p:spTree>
    <p:extLst>
      <p:ext uri="{BB962C8B-B14F-4D97-AF65-F5344CB8AC3E}">
        <p14:creationId xmlns:p14="http://schemas.microsoft.com/office/powerpoint/2010/main" val="122341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object 3"/>
          <p:cNvSpPr/>
          <p:nvPr/>
        </p:nvSpPr>
        <p:spPr>
          <a:xfrm>
            <a:off x="365759" y="1828800"/>
            <a:ext cx="7040880" cy="0"/>
          </a:xfrm>
          <a:custGeom>
            <a:avLst/>
            <a:gdLst/>
            <a:ahLst/>
            <a:cxnLst/>
            <a:rect l="l" t="t" r="r" b="b"/>
            <a:pathLst>
              <a:path w="7040880">
                <a:moveTo>
                  <a:pt x="0" y="0"/>
                </a:moveTo>
                <a:lnTo>
                  <a:pt x="7040372" y="0"/>
                </a:lnTo>
              </a:path>
            </a:pathLst>
          </a:custGeom>
          <a:ln w="12192">
            <a:solidFill>
              <a:srgbClr val="000000"/>
            </a:solidFill>
          </a:ln>
        </p:spPr>
        <p:txBody>
          <a:bodyPr wrap="square" lIns="0" tIns="0" rIns="0" bIns="0" rtlCol="0"/>
          <a:lstStyle/>
          <a:p>
            <a:endParaRPr/>
          </a:p>
        </p:txBody>
      </p:sp>
      <p:sp>
        <p:nvSpPr>
          <p:cNvPr id="10" name="Rectangle 9"/>
          <p:cNvSpPr/>
          <p:nvPr/>
        </p:nvSpPr>
        <p:spPr>
          <a:xfrm>
            <a:off x="0" y="0"/>
            <a:ext cx="7772400" cy="1862272"/>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bject 2"/>
          <p:cNvSpPr txBox="1">
            <a:spLocks/>
          </p:cNvSpPr>
          <p:nvPr/>
        </p:nvSpPr>
        <p:spPr>
          <a:xfrm>
            <a:off x="409113" y="387536"/>
            <a:ext cx="7117715" cy="743793"/>
          </a:xfrm>
          <a:prstGeom prst="rect">
            <a:avLst/>
          </a:prstGeom>
        </p:spPr>
        <p:txBody>
          <a:bodyPr vert="horz" wrap="square" lIns="0" tIns="12700" rIns="0" bIns="0" rtlCol="0">
            <a:spAutoFit/>
          </a:bodyPr>
          <a:lstStyle>
            <a:lvl1pPr>
              <a:defRPr sz="5000" b="0" i="0">
                <a:solidFill>
                  <a:srgbClr val="662C91"/>
                </a:solidFill>
                <a:latin typeface="Calibri"/>
                <a:ea typeface="+mj-ea"/>
                <a:cs typeface="Calibri"/>
              </a:defRPr>
            </a:lvl1pPr>
          </a:lstStyle>
          <a:p>
            <a:pPr marL="12700" algn="ctr">
              <a:lnSpc>
                <a:spcPts val="5700"/>
              </a:lnSpc>
              <a:spcBef>
                <a:spcPts val="100"/>
              </a:spcBef>
            </a:pPr>
            <a:r>
              <a:rPr lang="en-US" sz="4800" b="1" kern="0" spc="-85" dirty="0">
                <a:solidFill>
                  <a:schemeClr val="bg1"/>
                </a:solidFill>
              </a:rPr>
              <a:t>Flexible Savings Account</a:t>
            </a:r>
            <a:endParaRPr lang="en-US" sz="4800" b="1" u="sng" kern="0" spc="-65" dirty="0">
              <a:solidFill>
                <a:schemeClr val="bg1"/>
              </a:solidFill>
              <a:uFill>
                <a:solidFill>
                  <a:srgbClr val="000000"/>
                </a:solidFill>
              </a:uFill>
            </a:endParaRPr>
          </a:p>
        </p:txBody>
      </p:sp>
      <p:sp>
        <p:nvSpPr>
          <p:cNvPr id="12" name="Rectangle 11"/>
          <p:cNvSpPr/>
          <p:nvPr/>
        </p:nvSpPr>
        <p:spPr>
          <a:xfrm>
            <a:off x="363377" y="1131329"/>
            <a:ext cx="7028023" cy="600164"/>
          </a:xfrm>
          <a:prstGeom prst="rect">
            <a:avLst/>
          </a:prstGeom>
        </p:spPr>
        <p:txBody>
          <a:bodyPr wrap="square">
            <a:spAutoFit/>
          </a:bodyPr>
          <a:lstStyle/>
          <a:p>
            <a:pPr lvl="0">
              <a:defRPr/>
            </a:pPr>
            <a:r>
              <a:rPr lang="en-US" sz="1100" kern="0" dirty="0">
                <a:solidFill>
                  <a:schemeClr val="bg1"/>
                </a:solidFill>
                <a:cs typeface="Calibri"/>
              </a:rPr>
              <a:t>Our FSA is administered by </a:t>
            </a:r>
            <a:r>
              <a:rPr lang="en-US" sz="1100" kern="0" dirty="0" err="1">
                <a:solidFill>
                  <a:schemeClr val="bg1"/>
                </a:solidFill>
                <a:cs typeface="Calibri"/>
              </a:rPr>
              <a:t>Ameriflex</a:t>
            </a:r>
            <a:r>
              <a:rPr lang="en-US" sz="1100" kern="0" dirty="0">
                <a:solidFill>
                  <a:schemeClr val="bg1"/>
                </a:solidFill>
                <a:cs typeface="Calibri"/>
              </a:rPr>
              <a:t>. The Flexible Spending Account (FSA) plans allow you to set aside funds on a pre- tax basis to pay for qualified expenses. Because these funds are subtracted from your gross pay, your taxable income is reduced, less taxes are withheld, and your take home pay may be greater. </a:t>
            </a:r>
          </a:p>
        </p:txBody>
      </p:sp>
      <p:graphicFrame>
        <p:nvGraphicFramePr>
          <p:cNvPr id="15" name="Google Shape;262;p15"/>
          <p:cNvGraphicFramePr/>
          <p:nvPr>
            <p:extLst>
              <p:ext uri="{D42A27DB-BD31-4B8C-83A1-F6EECF244321}">
                <p14:modId xmlns:p14="http://schemas.microsoft.com/office/powerpoint/2010/main" val="202316176"/>
              </p:ext>
            </p:extLst>
          </p:nvPr>
        </p:nvGraphicFramePr>
        <p:xfrm>
          <a:off x="715088" y="3839191"/>
          <a:ext cx="6324600" cy="2042688"/>
        </p:xfrm>
        <a:graphic>
          <a:graphicData uri="http://schemas.openxmlformats.org/drawingml/2006/table">
            <a:tbl>
              <a:tblPr firstRow="1" bandRow="1">
                <a:noFill/>
              </a:tblPr>
              <a:tblGrid>
                <a:gridCol w="1827284">
                  <a:extLst>
                    <a:ext uri="{9D8B030D-6E8A-4147-A177-3AD203B41FA5}">
                      <a16:colId xmlns:a16="http://schemas.microsoft.com/office/drawing/2014/main" val="20000"/>
                    </a:ext>
                  </a:extLst>
                </a:gridCol>
                <a:gridCol w="2072528">
                  <a:extLst>
                    <a:ext uri="{9D8B030D-6E8A-4147-A177-3AD203B41FA5}">
                      <a16:colId xmlns:a16="http://schemas.microsoft.com/office/drawing/2014/main" val="20002"/>
                    </a:ext>
                  </a:extLst>
                </a:gridCol>
                <a:gridCol w="2424788">
                  <a:extLst>
                    <a:ext uri="{9D8B030D-6E8A-4147-A177-3AD203B41FA5}">
                      <a16:colId xmlns:a16="http://schemas.microsoft.com/office/drawing/2014/main" val="20003"/>
                    </a:ext>
                  </a:extLst>
                </a:gridCol>
              </a:tblGrid>
              <a:tr h="344812">
                <a:tc>
                  <a:txBody>
                    <a:bodyPr/>
                    <a:lstStyle/>
                    <a:p>
                      <a:pPr marL="0" marR="0" lvl="0" indent="0" algn="l" rtl="0">
                        <a:lnSpc>
                          <a:spcPct val="100000"/>
                        </a:lnSpc>
                        <a:spcBef>
                          <a:spcPts val="0"/>
                        </a:spcBef>
                        <a:spcAft>
                          <a:spcPts val="0"/>
                        </a:spcAft>
                        <a:buClr>
                          <a:schemeClr val="dk1"/>
                        </a:buClr>
                        <a:buSzPts val="1800"/>
                        <a:buFont typeface="Helvetica Neue"/>
                        <a:buNone/>
                      </a:pPr>
                      <a:endParaRPr sz="1200" u="none" strike="noStrike" cap="none" dirty="0">
                        <a:solidFill>
                          <a:srgbClr val="182748"/>
                        </a:solidFill>
                        <a:latin typeface="+mj-lt"/>
                        <a:ea typeface="Arial"/>
                        <a:cs typeface="Arial"/>
                        <a:sym typeface="Arial"/>
                      </a:endParaRP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2748"/>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1200" b="1" i="0" u="none" strike="noStrike" cap="none" dirty="0">
                          <a:solidFill>
                            <a:schemeClr val="bg1"/>
                          </a:solidFill>
                          <a:latin typeface="+mj-lt"/>
                          <a:ea typeface="Arial"/>
                          <a:cs typeface="Arial"/>
                          <a:sym typeface="Arial"/>
                        </a:rPr>
                        <a:t>20</a:t>
                      </a:r>
                      <a:r>
                        <a:rPr lang="en-US" sz="1200" b="1" u="none" strike="noStrike" cap="none" dirty="0">
                          <a:solidFill>
                            <a:schemeClr val="bg1"/>
                          </a:solidFill>
                          <a:latin typeface="+mj-lt"/>
                          <a:ea typeface="Arial"/>
                          <a:cs typeface="Arial"/>
                          <a:sym typeface="Arial"/>
                        </a:rPr>
                        <a:t>24</a:t>
                      </a:r>
                      <a:r>
                        <a:rPr lang="en-US" sz="1200" b="1" i="0" u="none" strike="noStrike" cap="none" dirty="0">
                          <a:solidFill>
                            <a:schemeClr val="bg1"/>
                          </a:solidFill>
                          <a:latin typeface="+mj-lt"/>
                          <a:ea typeface="Arial"/>
                          <a:cs typeface="Arial"/>
                          <a:sym typeface="Arial"/>
                        </a:rPr>
                        <a:t> Maximum Contribution</a:t>
                      </a:r>
                      <a:endParaRPr sz="1200" u="none" strike="noStrike" cap="none" dirty="0">
                        <a:solidFill>
                          <a:schemeClr val="bg1"/>
                        </a:solidFill>
                        <a:latin typeface="+mj-lt"/>
                      </a:endParaRP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2748"/>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1200" b="1" i="0" u="none" strike="noStrike" cap="none" dirty="0">
                          <a:solidFill>
                            <a:schemeClr val="bg1"/>
                          </a:solidFill>
                          <a:latin typeface="+mj-lt"/>
                          <a:ea typeface="Arial"/>
                          <a:cs typeface="Arial"/>
                          <a:sym typeface="Arial"/>
                        </a:rPr>
                        <a:t>Sample Eligible Expenses *</a:t>
                      </a:r>
                      <a:endParaRPr sz="1200" u="none" strike="noStrike" cap="none" dirty="0">
                        <a:solidFill>
                          <a:schemeClr val="bg1"/>
                        </a:solidFill>
                        <a:latin typeface="+mj-lt"/>
                      </a:endParaRP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2748"/>
                    </a:solidFill>
                  </a:tcPr>
                </a:tc>
                <a:extLst>
                  <a:ext uri="{0D108BD9-81ED-4DB2-BD59-A6C34878D82A}">
                    <a16:rowId xmlns:a16="http://schemas.microsoft.com/office/drawing/2014/main" val="10000"/>
                  </a:ext>
                </a:extLst>
              </a:tr>
              <a:tr h="800787">
                <a:tc>
                  <a:txBody>
                    <a:bodyPr/>
                    <a:lstStyle/>
                    <a:p>
                      <a:pPr marL="0" marR="0" lvl="0" indent="0" algn="l" rtl="0">
                        <a:lnSpc>
                          <a:spcPct val="100000"/>
                        </a:lnSpc>
                        <a:spcBef>
                          <a:spcPts val="0"/>
                        </a:spcBef>
                        <a:spcAft>
                          <a:spcPts val="0"/>
                        </a:spcAft>
                        <a:buClr>
                          <a:schemeClr val="dk1"/>
                        </a:buClr>
                        <a:buSzPts val="1800"/>
                        <a:buFont typeface="Arial"/>
                        <a:buNone/>
                      </a:pPr>
                      <a:r>
                        <a:rPr lang="en-US" sz="1100" b="1" u="none" strike="noStrike" cap="none" dirty="0">
                          <a:latin typeface="+mj-lt"/>
                          <a:ea typeface="Arial"/>
                          <a:cs typeface="Arial"/>
                          <a:sym typeface="Arial"/>
                        </a:rPr>
                        <a:t>Health Care FSA</a:t>
                      </a:r>
                      <a:endParaRPr sz="1100" b="1" u="none" strike="noStrike" cap="none" dirty="0">
                        <a:latin typeface="+mj-lt"/>
                        <a:ea typeface="Arial"/>
                        <a:cs typeface="Arial"/>
                        <a:sym typeface="Arial"/>
                      </a:endParaRP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9411"/>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100" u="none" strike="noStrike" cap="none" dirty="0">
                          <a:latin typeface="+mj-lt"/>
                          <a:ea typeface="Arial"/>
                          <a:cs typeface="Arial"/>
                          <a:sym typeface="Arial"/>
                        </a:rPr>
                        <a:t>$3,200 per year</a:t>
                      </a:r>
                      <a:endParaRPr sz="900" u="none" strike="noStrike" cap="none" dirty="0">
                        <a:latin typeface="+mj-lt"/>
                      </a:endParaRPr>
                    </a:p>
                    <a:p>
                      <a:pPr marL="0" marR="0" lvl="0" indent="0" algn="l" rtl="0">
                        <a:lnSpc>
                          <a:spcPct val="100000"/>
                        </a:lnSpc>
                        <a:spcBef>
                          <a:spcPts val="0"/>
                        </a:spcBef>
                        <a:spcAft>
                          <a:spcPts val="0"/>
                        </a:spcAft>
                        <a:buClr>
                          <a:schemeClr val="dk1"/>
                        </a:buClr>
                        <a:buSzPts val="1800"/>
                        <a:buFont typeface="Helvetica Neue"/>
                        <a:buNone/>
                      </a:pPr>
                      <a:endParaRPr sz="1100" u="none" strike="noStrike" cap="none" dirty="0">
                        <a:latin typeface="+mj-lt"/>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100" u="none" strike="noStrike" cap="none" dirty="0">
                          <a:latin typeface="+mj-lt"/>
                          <a:ea typeface="Arial"/>
                          <a:cs typeface="Arial"/>
                          <a:sym typeface="Arial"/>
                        </a:rPr>
                        <a:t>You can rollover up to $640 to the next plan year</a:t>
                      </a:r>
                      <a:endParaRPr sz="1100" u="none" strike="noStrike" cap="none" dirty="0">
                        <a:latin typeface="+mj-lt"/>
                        <a:ea typeface="Arial"/>
                        <a:cs typeface="Arial"/>
                        <a:sym typeface="Arial"/>
                      </a:endParaRP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9411"/>
                      </a:schemeClr>
                    </a:solidFill>
                  </a:tcPr>
                </a:tc>
                <a:tc>
                  <a:txBody>
                    <a:bodyPr/>
                    <a:lstStyle/>
                    <a:p>
                      <a:pPr marL="342900" marR="0" lvl="1" indent="0" algn="l" rtl="0">
                        <a:lnSpc>
                          <a:spcPct val="100000"/>
                        </a:lnSpc>
                        <a:spcBef>
                          <a:spcPts val="0"/>
                        </a:spcBef>
                        <a:spcAft>
                          <a:spcPts val="0"/>
                        </a:spcAft>
                        <a:buClr>
                          <a:schemeClr val="dk1"/>
                        </a:buClr>
                        <a:buSzPts val="1800"/>
                        <a:buFont typeface="Noto Sans Symbols"/>
                        <a:buNone/>
                      </a:pPr>
                      <a:r>
                        <a:rPr lang="en-US" sz="1100" u="none" strike="noStrike" cap="none" dirty="0">
                          <a:latin typeface="+mj-lt"/>
                          <a:ea typeface="Arial"/>
                          <a:cs typeface="Arial"/>
                          <a:sym typeface="Arial"/>
                        </a:rPr>
                        <a:t>Doctor’s Office Copays</a:t>
                      </a:r>
                      <a:endParaRPr sz="900" u="none" strike="noStrike" cap="none" dirty="0">
                        <a:latin typeface="+mj-lt"/>
                      </a:endParaRPr>
                    </a:p>
                    <a:p>
                      <a:pPr marL="342900" marR="0" lvl="1" indent="0" algn="l" rtl="0">
                        <a:lnSpc>
                          <a:spcPct val="100000"/>
                        </a:lnSpc>
                        <a:spcBef>
                          <a:spcPts val="0"/>
                        </a:spcBef>
                        <a:spcAft>
                          <a:spcPts val="0"/>
                        </a:spcAft>
                        <a:buClr>
                          <a:schemeClr val="dk1"/>
                        </a:buClr>
                        <a:buSzPts val="1800"/>
                        <a:buFont typeface="Noto Sans Symbols"/>
                        <a:buNone/>
                      </a:pPr>
                      <a:r>
                        <a:rPr lang="en-US" sz="1100" u="none" strike="noStrike" cap="none" dirty="0">
                          <a:latin typeface="+mj-lt"/>
                          <a:ea typeface="Arial"/>
                          <a:cs typeface="Arial"/>
                          <a:sym typeface="Arial"/>
                        </a:rPr>
                        <a:t>Dentist Visits</a:t>
                      </a:r>
                      <a:endParaRPr sz="900" u="none" strike="noStrike" cap="none" dirty="0">
                        <a:latin typeface="+mj-lt"/>
                      </a:endParaRPr>
                    </a:p>
                    <a:p>
                      <a:pPr marL="342900" marR="0" lvl="1" indent="0" algn="l" rtl="0">
                        <a:lnSpc>
                          <a:spcPct val="100000"/>
                        </a:lnSpc>
                        <a:spcBef>
                          <a:spcPts val="0"/>
                        </a:spcBef>
                        <a:spcAft>
                          <a:spcPts val="0"/>
                        </a:spcAft>
                        <a:buClr>
                          <a:schemeClr val="dk1"/>
                        </a:buClr>
                        <a:buSzPts val="1800"/>
                        <a:buFont typeface="Noto Sans Symbols"/>
                        <a:buNone/>
                      </a:pPr>
                      <a:r>
                        <a:rPr lang="en-US" sz="1100" u="none" strike="noStrike" cap="none" dirty="0">
                          <a:latin typeface="+mj-lt"/>
                          <a:ea typeface="Arial"/>
                          <a:cs typeface="Arial"/>
                          <a:sym typeface="Arial"/>
                        </a:rPr>
                        <a:t>Orthodontics</a:t>
                      </a:r>
                      <a:endParaRPr sz="900" u="none" strike="noStrike" cap="none" dirty="0">
                        <a:latin typeface="+mj-lt"/>
                      </a:endParaRPr>
                    </a:p>
                    <a:p>
                      <a:pPr marL="342900" marR="0" lvl="1" indent="0" algn="l" rtl="0">
                        <a:lnSpc>
                          <a:spcPct val="100000"/>
                        </a:lnSpc>
                        <a:spcBef>
                          <a:spcPts val="0"/>
                        </a:spcBef>
                        <a:spcAft>
                          <a:spcPts val="0"/>
                        </a:spcAft>
                        <a:buClr>
                          <a:schemeClr val="dk1"/>
                        </a:buClr>
                        <a:buSzPts val="1800"/>
                        <a:buFont typeface="Noto Sans Symbols"/>
                        <a:buNone/>
                      </a:pPr>
                      <a:r>
                        <a:rPr lang="en-US" sz="1100" u="none" strike="noStrike" cap="none" dirty="0">
                          <a:latin typeface="+mj-lt"/>
                          <a:ea typeface="Arial"/>
                          <a:cs typeface="Arial"/>
                          <a:sym typeface="Arial"/>
                        </a:rPr>
                        <a:t>Prescription Drugs</a:t>
                      </a:r>
                      <a:endParaRPr sz="900" u="none" strike="noStrike" cap="none" dirty="0">
                        <a:latin typeface="+mj-lt"/>
                      </a:endParaRPr>
                    </a:p>
                    <a:p>
                      <a:pPr marL="342900" marR="0" lvl="1" indent="0" algn="l" rtl="0">
                        <a:lnSpc>
                          <a:spcPct val="100000"/>
                        </a:lnSpc>
                        <a:spcBef>
                          <a:spcPts val="0"/>
                        </a:spcBef>
                        <a:spcAft>
                          <a:spcPts val="0"/>
                        </a:spcAft>
                        <a:buClr>
                          <a:schemeClr val="dk1"/>
                        </a:buClr>
                        <a:buSzPts val="1800"/>
                        <a:buFont typeface="Noto Sans Symbols"/>
                        <a:buNone/>
                      </a:pPr>
                      <a:r>
                        <a:rPr lang="en-US" sz="1100" u="none" strike="noStrike" cap="none" dirty="0">
                          <a:latin typeface="+mj-lt"/>
                          <a:ea typeface="Arial"/>
                          <a:cs typeface="Arial"/>
                          <a:sym typeface="Arial"/>
                        </a:rPr>
                        <a:t>Vision Expenses</a:t>
                      </a:r>
                      <a:endParaRPr sz="900" u="none" strike="noStrike" cap="none" dirty="0">
                        <a:latin typeface="+mj-lt"/>
                      </a:endParaRP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9411"/>
                      </a:schemeClr>
                    </a:solidFill>
                  </a:tcPr>
                </a:tc>
                <a:extLst>
                  <a:ext uri="{0D108BD9-81ED-4DB2-BD59-A6C34878D82A}">
                    <a16:rowId xmlns:a16="http://schemas.microsoft.com/office/drawing/2014/main" val="10001"/>
                  </a:ext>
                </a:extLst>
              </a:tr>
              <a:tr h="535246">
                <a:tc>
                  <a:txBody>
                    <a:bodyPr/>
                    <a:lstStyle/>
                    <a:p>
                      <a:pPr marL="0" marR="0" lvl="0" indent="0" algn="l" rtl="0">
                        <a:lnSpc>
                          <a:spcPct val="100000"/>
                        </a:lnSpc>
                        <a:spcBef>
                          <a:spcPts val="0"/>
                        </a:spcBef>
                        <a:spcAft>
                          <a:spcPts val="0"/>
                        </a:spcAft>
                        <a:buClr>
                          <a:schemeClr val="dk1"/>
                        </a:buClr>
                        <a:buSzPts val="1800"/>
                        <a:buFont typeface="Arial"/>
                        <a:buNone/>
                      </a:pPr>
                      <a:r>
                        <a:rPr lang="en-US" sz="1100" b="1" u="none" strike="noStrike" cap="none" dirty="0">
                          <a:latin typeface="+mj-lt"/>
                          <a:ea typeface="Arial"/>
                          <a:cs typeface="Arial"/>
                          <a:sym typeface="Arial"/>
                        </a:rPr>
                        <a:t>Dependent Care FSA</a:t>
                      </a:r>
                      <a:endParaRPr sz="1100" b="1" u="none" strike="noStrike" cap="none" dirty="0">
                        <a:latin typeface="+mj-lt"/>
                        <a:ea typeface="Arial"/>
                        <a:cs typeface="Arial"/>
                        <a:sym typeface="Arial"/>
                      </a:endParaRP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100" u="none" strike="noStrike" cap="none" dirty="0">
                          <a:latin typeface="+mj-lt"/>
                          <a:ea typeface="Arial"/>
                          <a:cs typeface="Arial"/>
                          <a:sym typeface="Arial"/>
                        </a:rPr>
                        <a:t>$5,000 per year/per household</a:t>
                      </a: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342900" marR="0" lvl="1" indent="0" algn="l" rtl="0">
                        <a:lnSpc>
                          <a:spcPct val="100000"/>
                        </a:lnSpc>
                        <a:spcBef>
                          <a:spcPts val="0"/>
                        </a:spcBef>
                        <a:spcAft>
                          <a:spcPts val="0"/>
                        </a:spcAft>
                        <a:buClr>
                          <a:schemeClr val="dk1"/>
                        </a:buClr>
                        <a:buSzPts val="1800"/>
                        <a:buFont typeface="Noto Sans Symbols"/>
                        <a:buNone/>
                      </a:pPr>
                      <a:r>
                        <a:rPr lang="en-US" sz="1100" u="none" strike="noStrike" cap="none" dirty="0">
                          <a:latin typeface="+mj-lt"/>
                          <a:ea typeface="Arial"/>
                          <a:cs typeface="Arial"/>
                          <a:sym typeface="Arial"/>
                        </a:rPr>
                        <a:t>Preschool</a:t>
                      </a:r>
                      <a:endParaRPr sz="900" u="none" strike="noStrike" cap="none" dirty="0">
                        <a:latin typeface="+mj-lt"/>
                      </a:endParaRPr>
                    </a:p>
                    <a:p>
                      <a:pPr marL="342900" marR="0" lvl="1" indent="0" algn="l" rtl="0">
                        <a:lnSpc>
                          <a:spcPct val="100000"/>
                        </a:lnSpc>
                        <a:spcBef>
                          <a:spcPts val="0"/>
                        </a:spcBef>
                        <a:spcAft>
                          <a:spcPts val="0"/>
                        </a:spcAft>
                        <a:buClr>
                          <a:schemeClr val="dk1"/>
                        </a:buClr>
                        <a:buSzPts val="1800"/>
                        <a:buFont typeface="Noto Sans Symbols"/>
                        <a:buNone/>
                      </a:pPr>
                      <a:r>
                        <a:rPr lang="en-US" sz="1100" u="none" strike="noStrike" cap="none" dirty="0">
                          <a:latin typeface="+mj-lt"/>
                          <a:ea typeface="Arial"/>
                          <a:cs typeface="Arial"/>
                          <a:sym typeface="Arial"/>
                        </a:rPr>
                        <a:t>Summer day camp</a:t>
                      </a:r>
                      <a:endParaRPr sz="900" u="none" strike="noStrike" cap="none" dirty="0">
                        <a:latin typeface="+mj-lt"/>
                      </a:endParaRPr>
                    </a:p>
                    <a:p>
                      <a:pPr marL="342900" marR="0" lvl="1" indent="0" algn="l" rtl="0">
                        <a:lnSpc>
                          <a:spcPct val="100000"/>
                        </a:lnSpc>
                        <a:spcBef>
                          <a:spcPts val="0"/>
                        </a:spcBef>
                        <a:spcAft>
                          <a:spcPts val="0"/>
                        </a:spcAft>
                        <a:buClr>
                          <a:schemeClr val="dk1"/>
                        </a:buClr>
                        <a:buSzPts val="1800"/>
                        <a:buFont typeface="Noto Sans Symbols"/>
                        <a:buNone/>
                      </a:pPr>
                      <a:r>
                        <a:rPr lang="en-US" sz="1100" u="none" strike="noStrike" cap="none" dirty="0">
                          <a:latin typeface="+mj-lt"/>
                          <a:ea typeface="Arial"/>
                          <a:cs typeface="Arial"/>
                          <a:sym typeface="Arial"/>
                        </a:rPr>
                        <a:t>Before/after school programs</a:t>
                      </a:r>
                      <a:endParaRPr sz="1100" u="none" strike="noStrike" cap="none" dirty="0">
                        <a:latin typeface="+mj-lt"/>
                        <a:ea typeface="Arial"/>
                        <a:cs typeface="Arial"/>
                        <a:sym typeface="Arial"/>
                      </a:endParaRPr>
                    </a:p>
                  </a:txBody>
                  <a:tcPr marL="86448" marR="86448" marT="86448" marB="8644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10002"/>
                  </a:ext>
                </a:extLst>
              </a:tr>
            </a:tbl>
          </a:graphicData>
        </a:graphic>
      </p:graphicFrame>
      <p:sp>
        <p:nvSpPr>
          <p:cNvPr id="16" name="Rectangle 15"/>
          <p:cNvSpPr/>
          <p:nvPr/>
        </p:nvSpPr>
        <p:spPr>
          <a:xfrm>
            <a:off x="409112" y="2096852"/>
            <a:ext cx="7117715" cy="1626599"/>
          </a:xfrm>
          <a:prstGeom prst="rect">
            <a:avLst/>
          </a:prstGeom>
        </p:spPr>
        <p:txBody>
          <a:bodyPr wrap="square">
            <a:spAutoFit/>
          </a:bodyPr>
          <a:lstStyle/>
          <a:p>
            <a:pPr marL="12700" marR="85090">
              <a:lnSpc>
                <a:spcPct val="96800"/>
              </a:lnSpc>
              <a:spcBef>
                <a:spcPts val="130"/>
              </a:spcBef>
            </a:pPr>
            <a:r>
              <a:rPr lang="en-US" sz="1100" spc="15" dirty="0">
                <a:solidFill>
                  <a:srgbClr val="221F1F"/>
                </a:solidFill>
                <a:cs typeface="Calibri"/>
              </a:rPr>
              <a:t>Long Branch Board of Education </a:t>
            </a:r>
            <a:r>
              <a:rPr lang="en-US" sz="1100" spc="15" dirty="0">
                <a:cs typeface="Calibri"/>
              </a:rPr>
              <a:t>offers two FSA accounts, a Health Care FSA and a Dependent Care FSA. </a:t>
            </a:r>
            <a:r>
              <a:rPr lang="en-US" sz="1100" spc="15" dirty="0">
                <a:solidFill>
                  <a:srgbClr val="221F1F"/>
                </a:solidFill>
                <a:cs typeface="Calibri"/>
              </a:rPr>
              <a:t>More detail on each account is below. Your FSA elections will be deducted in equal increments during the plan year.</a:t>
            </a:r>
          </a:p>
          <a:p>
            <a:pPr marL="12700" marR="85090">
              <a:lnSpc>
                <a:spcPct val="96800"/>
              </a:lnSpc>
              <a:spcBef>
                <a:spcPts val="130"/>
              </a:spcBef>
            </a:pPr>
            <a:endParaRPr lang="en-US" sz="1100" spc="15" dirty="0">
              <a:solidFill>
                <a:srgbClr val="221F1F"/>
              </a:solidFill>
              <a:cs typeface="Calibri"/>
            </a:endParaRPr>
          </a:p>
          <a:p>
            <a:pPr marL="12700" marR="85090">
              <a:lnSpc>
                <a:spcPct val="96800"/>
              </a:lnSpc>
              <a:spcBef>
                <a:spcPts val="130"/>
              </a:spcBef>
            </a:pPr>
            <a:r>
              <a:rPr lang="en-US" sz="1100" spc="15" dirty="0">
                <a:solidFill>
                  <a:srgbClr val="221F1F"/>
                </a:solidFill>
                <a:cs typeface="Calibri"/>
              </a:rPr>
              <a:t>Per IRS rules, changes to FSA enrollments are prohibited unless you experience a qualified life event. </a:t>
            </a:r>
          </a:p>
          <a:p>
            <a:pPr marL="12700" marR="85090">
              <a:lnSpc>
                <a:spcPct val="96800"/>
              </a:lnSpc>
              <a:spcBef>
                <a:spcPts val="130"/>
              </a:spcBef>
            </a:pPr>
            <a:endParaRPr lang="en-US" sz="1100" spc="15" dirty="0">
              <a:solidFill>
                <a:srgbClr val="221F1F"/>
              </a:solidFill>
              <a:cs typeface="Calibri"/>
            </a:endParaRPr>
          </a:p>
          <a:p>
            <a:pPr marL="12700" marR="85090">
              <a:lnSpc>
                <a:spcPct val="96800"/>
              </a:lnSpc>
              <a:spcBef>
                <a:spcPts val="130"/>
              </a:spcBef>
            </a:pPr>
            <a:r>
              <a:rPr lang="en-US" sz="1100" spc="15" dirty="0">
                <a:solidFill>
                  <a:srgbClr val="221F1F"/>
                </a:solidFill>
                <a:cs typeface="Calibri"/>
              </a:rPr>
              <a:t>Dependent Care FSA can only be used for expenses for a dependent who is younger than 13, a spouse who is unable to work and care for themselves, or another adult dependent who is unable to care for themselves and for whom you claim the dependent exemption on your taxes.</a:t>
            </a:r>
            <a:endParaRPr lang="en-US" sz="1100" dirty="0">
              <a:cs typeface="Calibri"/>
            </a:endParaRPr>
          </a:p>
          <a:p>
            <a:endParaRPr lang="en-US" sz="1100" dirty="0"/>
          </a:p>
        </p:txBody>
      </p:sp>
      <p:sp>
        <p:nvSpPr>
          <p:cNvPr id="17" name="Google Shape;260;p15"/>
          <p:cNvSpPr/>
          <p:nvPr/>
        </p:nvSpPr>
        <p:spPr>
          <a:xfrm>
            <a:off x="488957" y="6907537"/>
            <a:ext cx="6934137" cy="1521666"/>
          </a:xfrm>
          <a:prstGeom prst="rect">
            <a:avLst/>
          </a:prstGeom>
          <a:solidFill>
            <a:srgbClr val="182748"/>
          </a:solid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1800"/>
              <a:buFont typeface="Arial"/>
              <a:buNone/>
            </a:pPr>
            <a:r>
              <a:rPr lang="en-US" sz="1100" b="1" i="0" u="none" strike="noStrike" cap="none" dirty="0">
                <a:solidFill>
                  <a:schemeClr val="lt1"/>
                </a:solidFill>
                <a:latin typeface="+mj-lt"/>
                <a:ea typeface="Arial"/>
                <a:cs typeface="Arial"/>
                <a:sym typeface="Arial"/>
              </a:rPr>
              <a:t>Reminder: FSA “Use It or Lose It” Rule</a:t>
            </a:r>
            <a:endParaRPr sz="1100" b="0" i="0" u="none" strike="noStrike" cap="none" dirty="0">
              <a:solidFill>
                <a:srgbClr val="000000"/>
              </a:solidFill>
              <a:latin typeface="+mj-lt"/>
              <a:ea typeface="Arial"/>
              <a:cs typeface="Arial"/>
              <a:sym typeface="Arial"/>
            </a:endParaRPr>
          </a:p>
          <a:p>
            <a:pPr marL="0" marR="0" lvl="0" indent="0" algn="l" rtl="0">
              <a:lnSpc>
                <a:spcPct val="130000"/>
              </a:lnSpc>
              <a:spcBef>
                <a:spcPts val="1200"/>
              </a:spcBef>
              <a:spcAft>
                <a:spcPts val="0"/>
              </a:spcAft>
              <a:buNone/>
            </a:pPr>
            <a:r>
              <a:rPr lang="en-US" sz="1100" b="0" i="0" u="none" strike="noStrike" cap="none" dirty="0">
                <a:solidFill>
                  <a:schemeClr val="lt1"/>
                </a:solidFill>
                <a:latin typeface="+mj-lt"/>
                <a:ea typeface="Arial"/>
                <a:cs typeface="Arial"/>
                <a:sym typeface="Arial"/>
              </a:rPr>
              <a:t>It </a:t>
            </a:r>
            <a:r>
              <a:rPr lang="en-US" sz="1100" b="0" i="0" u="none" strike="noStrike" cap="none" dirty="0">
                <a:solidFill>
                  <a:schemeClr val="bg1"/>
                </a:solidFill>
                <a:latin typeface="+mj-lt"/>
                <a:ea typeface="Arial"/>
                <a:cs typeface="Arial"/>
                <a:sym typeface="Arial"/>
              </a:rPr>
              <a:t>is important that you carefully plan the amount of money that you set aside in your FSA. Due to IRS rules, you will lose any money you did not claim for expenses incurred from  </a:t>
            </a:r>
            <a:r>
              <a:rPr lang="en-US" sz="1100" dirty="0">
                <a:solidFill>
                  <a:schemeClr val="bg1"/>
                </a:solidFill>
                <a:latin typeface="+mj-lt"/>
                <a:ea typeface="Arial"/>
                <a:cs typeface="Arial"/>
                <a:sym typeface="Arial"/>
              </a:rPr>
              <a:t>January 1st</a:t>
            </a:r>
            <a:r>
              <a:rPr lang="en-US" sz="1100" b="0" i="0" u="none" strike="noStrike" cap="none" dirty="0">
                <a:solidFill>
                  <a:schemeClr val="bg1"/>
                </a:solidFill>
                <a:latin typeface="+mj-lt"/>
                <a:ea typeface="Arial"/>
                <a:cs typeface="Arial"/>
                <a:sym typeface="Arial"/>
              </a:rPr>
              <a:t>, 2024, through </a:t>
            </a:r>
            <a:r>
              <a:rPr lang="en-US" sz="1100" dirty="0">
                <a:solidFill>
                  <a:schemeClr val="bg1"/>
                </a:solidFill>
                <a:latin typeface="+mj-lt"/>
                <a:ea typeface="Arial"/>
                <a:cs typeface="Arial"/>
                <a:sym typeface="Arial"/>
              </a:rPr>
              <a:t>December</a:t>
            </a:r>
            <a:r>
              <a:rPr lang="en-US" sz="1100" b="0" i="0" u="none" strike="noStrike" cap="none" dirty="0">
                <a:solidFill>
                  <a:schemeClr val="bg1"/>
                </a:solidFill>
                <a:latin typeface="+mj-lt"/>
                <a:ea typeface="Arial"/>
                <a:cs typeface="Arial"/>
                <a:sym typeface="Arial"/>
              </a:rPr>
              <a:t> 31st, 2024. You have 90 days from the end of the plan year to submit eligible expenses incurred during the plan year. In the Health Care FSA you can rollover a  maximum of $</a:t>
            </a:r>
            <a:r>
              <a:rPr lang="en-US" sz="1100" dirty="0">
                <a:solidFill>
                  <a:schemeClr val="bg1"/>
                </a:solidFill>
                <a:latin typeface="+mj-lt"/>
                <a:ea typeface="Arial"/>
                <a:cs typeface="Arial"/>
                <a:sym typeface="Arial"/>
              </a:rPr>
              <a:t>64</a:t>
            </a:r>
            <a:r>
              <a:rPr lang="en-US" sz="1100" b="0" i="0" u="none" strike="noStrike" cap="none" dirty="0">
                <a:solidFill>
                  <a:schemeClr val="bg1"/>
                </a:solidFill>
                <a:latin typeface="+mj-lt"/>
                <a:ea typeface="Arial"/>
                <a:cs typeface="Arial"/>
                <a:sym typeface="Arial"/>
              </a:rPr>
              <a:t>0.  </a:t>
            </a:r>
            <a:endParaRPr sz="1100" b="0" i="0" u="none" strike="noStrike" cap="none" dirty="0">
              <a:solidFill>
                <a:schemeClr val="bg1"/>
              </a:solidFill>
              <a:latin typeface="+mj-lt"/>
              <a:ea typeface="Arial"/>
              <a:cs typeface="Arial"/>
              <a:sym typeface="Arial"/>
            </a:endParaRPr>
          </a:p>
        </p:txBody>
      </p:sp>
      <p:sp>
        <p:nvSpPr>
          <p:cNvPr id="18" name="Rectangle 17"/>
          <p:cNvSpPr/>
          <p:nvPr/>
        </p:nvSpPr>
        <p:spPr>
          <a:xfrm>
            <a:off x="457263" y="6027087"/>
            <a:ext cx="7041164" cy="425822"/>
          </a:xfrm>
          <a:prstGeom prst="rect">
            <a:avLst/>
          </a:prstGeom>
        </p:spPr>
        <p:txBody>
          <a:bodyPr wrap="square">
            <a:spAutoFit/>
          </a:bodyPr>
          <a:lstStyle/>
          <a:p>
            <a:pPr marL="12700" marR="85090">
              <a:lnSpc>
                <a:spcPct val="96800"/>
              </a:lnSpc>
              <a:spcBef>
                <a:spcPts val="130"/>
              </a:spcBef>
            </a:pPr>
            <a:r>
              <a:rPr lang="en-US" sz="1100" spc="15" dirty="0">
                <a:solidFill>
                  <a:srgbClr val="221F1F"/>
                </a:solidFill>
                <a:cs typeface="Calibri"/>
              </a:rPr>
              <a:t>Visit </a:t>
            </a:r>
            <a:r>
              <a:rPr lang="en-US" sz="1100" dirty="0">
                <a:cs typeface="Calibri"/>
                <a:hlinkClick r:id="rId3"/>
              </a:rPr>
              <a:t>www.myameriflex.com</a:t>
            </a:r>
            <a:r>
              <a:rPr lang="en-US" sz="1100" dirty="0">
                <a:cs typeface="Calibri"/>
              </a:rPr>
              <a:t> </a:t>
            </a:r>
            <a:r>
              <a:rPr lang="en-US" sz="1100" spc="15" dirty="0">
                <a:solidFill>
                  <a:srgbClr val="221F1F"/>
                </a:solidFill>
                <a:cs typeface="Calibri"/>
              </a:rPr>
              <a:t>to learn more about these accounts and view other qualified expenses. </a:t>
            </a:r>
            <a:endParaRPr lang="en-US" sz="1100" dirty="0">
              <a:cs typeface="Calibri"/>
            </a:endParaRPr>
          </a:p>
          <a:p>
            <a:endParaRPr lang="en-US" sz="1100" dirty="0"/>
          </a:p>
        </p:txBody>
      </p:sp>
      <p:sp>
        <p:nvSpPr>
          <p:cNvPr id="2" name="AutoShape 2" descr="https://www.theharrisongrouponline.com/wp-content/themes/yootheme/cache/fsa-logo-eb3f7409.webp"/>
          <p:cNvSpPr>
            <a:spLocks noChangeAspect="1" noChangeArrowheads="1"/>
          </p:cNvSpPr>
          <p:nvPr/>
        </p:nvSpPr>
        <p:spPr bwMode="auto">
          <a:xfrm>
            <a:off x="5638800" y="91795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8"/>
          <p:cNvSpPr>
            <a:spLocks noGrp="1"/>
          </p:cNvSpPr>
          <p:nvPr>
            <p:ph type="sldNum" sz="quarter" idx="7"/>
          </p:nvPr>
        </p:nvSpPr>
        <p:spPr/>
        <p:txBody>
          <a:bodyPr/>
          <a:lstStyle/>
          <a:p>
            <a:pPr marL="25400">
              <a:lnSpc>
                <a:spcPts val="1835"/>
              </a:lnSpc>
            </a:pPr>
            <a:fld id="{81D60167-4931-47E6-BA6A-407CBD079E47}" type="slidenum">
              <a:rPr lang="en-US" smtClean="0"/>
              <a:t>11</a:t>
            </a:fld>
            <a:endParaRPr lang="en-US" dirty="0"/>
          </a:p>
        </p:txBody>
      </p:sp>
      <p:pic>
        <p:nvPicPr>
          <p:cNvPr id="2050" name="Picture 2" descr="Ameriflex Jobs and Company Cul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0733" y="8596288"/>
            <a:ext cx="2751667" cy="144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25400">
              <a:lnSpc>
                <a:spcPts val="1835"/>
              </a:lnSpc>
            </a:pPr>
            <a:fld id="{81D60167-4931-47E6-BA6A-407CBD079E47}" type="slidenum">
              <a:rPr lang="en-US" smtClean="0"/>
              <a:pPr marL="25400">
                <a:lnSpc>
                  <a:spcPts val="1835"/>
                </a:lnSpc>
              </a:pPr>
              <a:t>12</a:t>
            </a:fld>
            <a:endParaRPr lang="en-US" dirty="0"/>
          </a:p>
        </p:txBody>
      </p:sp>
      <p:sp>
        <p:nvSpPr>
          <p:cNvPr id="3" name="Rectangle 2"/>
          <p:cNvSpPr/>
          <p:nvPr/>
        </p:nvSpPr>
        <p:spPr>
          <a:xfrm>
            <a:off x="0" y="0"/>
            <a:ext cx="7772400" cy="1219200"/>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object 2"/>
          <p:cNvSpPr txBox="1">
            <a:spLocks/>
          </p:cNvSpPr>
          <p:nvPr/>
        </p:nvSpPr>
        <p:spPr>
          <a:xfrm>
            <a:off x="409113" y="387536"/>
            <a:ext cx="7117715" cy="743793"/>
          </a:xfrm>
          <a:prstGeom prst="rect">
            <a:avLst/>
          </a:prstGeom>
        </p:spPr>
        <p:txBody>
          <a:bodyPr vert="horz" wrap="square" lIns="0" tIns="12700" rIns="0" bIns="0" rtlCol="0">
            <a:spAutoFit/>
          </a:bodyPr>
          <a:lstStyle>
            <a:lvl1pPr>
              <a:defRPr sz="5000" b="0" i="0">
                <a:solidFill>
                  <a:srgbClr val="662C91"/>
                </a:solidFill>
                <a:latin typeface="Calibri"/>
                <a:ea typeface="+mj-ea"/>
                <a:cs typeface="Calibri"/>
              </a:defRPr>
            </a:lvl1pPr>
          </a:lstStyle>
          <a:p>
            <a:pPr marL="12700" algn="ctr">
              <a:lnSpc>
                <a:spcPts val="5700"/>
              </a:lnSpc>
              <a:spcBef>
                <a:spcPts val="100"/>
              </a:spcBef>
            </a:pPr>
            <a:r>
              <a:rPr lang="en-US" sz="4800" b="1" kern="0" spc="-85" dirty="0">
                <a:solidFill>
                  <a:schemeClr val="bg1"/>
                </a:solidFill>
              </a:rPr>
              <a:t>Pet Insurance</a:t>
            </a:r>
            <a:endParaRPr lang="en-US" sz="4800" b="1" u="sng" kern="0" spc="-65" dirty="0">
              <a:solidFill>
                <a:schemeClr val="bg1"/>
              </a:solidFill>
              <a:uFill>
                <a:solidFill>
                  <a:srgbClr val="000000"/>
                </a:solidFill>
              </a:uFill>
            </a:endParaRPr>
          </a:p>
        </p:txBody>
      </p:sp>
      <p:pic>
        <p:nvPicPr>
          <p:cNvPr id="10" name="Picture 9"/>
          <p:cNvPicPr>
            <a:picLocks noChangeAspect="1"/>
          </p:cNvPicPr>
          <p:nvPr/>
        </p:nvPicPr>
        <p:blipFill>
          <a:blip r:embed="rId2"/>
          <a:stretch>
            <a:fillRect/>
          </a:stretch>
        </p:blipFill>
        <p:spPr>
          <a:xfrm>
            <a:off x="4387781" y="3886200"/>
            <a:ext cx="3139047" cy="2381724"/>
          </a:xfrm>
          <a:prstGeom prst="rect">
            <a:avLst/>
          </a:prstGeom>
        </p:spPr>
      </p:pic>
      <p:pic>
        <p:nvPicPr>
          <p:cNvPr id="11" name="Picture 10"/>
          <p:cNvPicPr>
            <a:picLocks noChangeAspect="1"/>
          </p:cNvPicPr>
          <p:nvPr/>
        </p:nvPicPr>
        <p:blipFill>
          <a:blip r:embed="rId3"/>
          <a:stretch>
            <a:fillRect/>
          </a:stretch>
        </p:blipFill>
        <p:spPr>
          <a:xfrm>
            <a:off x="409113" y="7024063"/>
            <a:ext cx="3060457" cy="2645893"/>
          </a:xfrm>
          <a:prstGeom prst="rect">
            <a:avLst/>
          </a:prstGeom>
        </p:spPr>
      </p:pic>
      <p:sp>
        <p:nvSpPr>
          <p:cNvPr id="12" name="Rectangle 11"/>
          <p:cNvSpPr/>
          <p:nvPr/>
        </p:nvSpPr>
        <p:spPr>
          <a:xfrm>
            <a:off x="303660" y="1373387"/>
            <a:ext cx="7304731" cy="5562805"/>
          </a:xfrm>
          <a:prstGeom prst="rect">
            <a:avLst/>
          </a:prstGeom>
        </p:spPr>
        <p:txBody>
          <a:bodyPr wrap="square">
            <a:spAutoFit/>
          </a:bodyPr>
          <a:lstStyle/>
          <a:p>
            <a:pPr marL="12700" marR="85090">
              <a:lnSpc>
                <a:spcPct val="96800"/>
              </a:lnSpc>
              <a:spcBef>
                <a:spcPts val="130"/>
              </a:spcBef>
            </a:pPr>
            <a:r>
              <a:rPr lang="en-US" sz="1300" spc="15" dirty="0">
                <a:solidFill>
                  <a:srgbClr val="221F1F"/>
                </a:solidFill>
                <a:cs typeface="Calibri"/>
              </a:rPr>
              <a:t>With ASPCA Pet Insurance, you can choose the care you want when your Cat or Dog is hurt of sick and can take comfort in knowing they have coverage. </a:t>
            </a:r>
          </a:p>
          <a:p>
            <a:pPr marL="12700" marR="85090">
              <a:lnSpc>
                <a:spcPct val="96800"/>
              </a:lnSpc>
              <a:spcBef>
                <a:spcPts val="130"/>
              </a:spcBef>
            </a:pPr>
            <a:endParaRPr lang="en-US" sz="1300" spc="15" dirty="0">
              <a:solidFill>
                <a:srgbClr val="221F1F"/>
              </a:solidFill>
              <a:cs typeface="Calibri"/>
            </a:endParaRPr>
          </a:p>
          <a:p>
            <a:pPr marL="12700" marR="85090">
              <a:lnSpc>
                <a:spcPct val="96800"/>
              </a:lnSpc>
              <a:spcBef>
                <a:spcPts val="130"/>
              </a:spcBef>
            </a:pPr>
            <a:r>
              <a:rPr lang="en-US" sz="1300" spc="15" dirty="0">
                <a:solidFill>
                  <a:srgbClr val="221F1F"/>
                </a:solidFill>
                <a:cs typeface="Calibri"/>
              </a:rPr>
              <a:t>The policy reimburses 70%, 80% or up to 90% for eligible vet expenses. Long Branch BOE employees can select full coverage options. Enjoy simple pricing at group rates for pets 8 weeks and older. See any vet worldwide, including specialists or emergency providers. This plan is portable and can continue to be used if a Long Branch BOE employee terminates employment.</a:t>
            </a:r>
          </a:p>
          <a:p>
            <a:pPr marL="12700" marR="85090">
              <a:lnSpc>
                <a:spcPct val="96800"/>
              </a:lnSpc>
              <a:spcBef>
                <a:spcPts val="130"/>
              </a:spcBef>
            </a:pPr>
            <a:endParaRPr lang="en-US" sz="1300" spc="15" dirty="0">
              <a:solidFill>
                <a:srgbClr val="221F1F"/>
              </a:solidFill>
              <a:cs typeface="Calibri"/>
            </a:endParaRPr>
          </a:p>
          <a:p>
            <a:pPr marL="12700" marR="85090">
              <a:lnSpc>
                <a:spcPct val="96800"/>
              </a:lnSpc>
              <a:spcBef>
                <a:spcPts val="130"/>
              </a:spcBef>
            </a:pPr>
            <a:r>
              <a:rPr lang="en-US" sz="1300" spc="15" dirty="0">
                <a:solidFill>
                  <a:srgbClr val="221F1F"/>
                </a:solidFill>
                <a:cs typeface="Calibri"/>
              </a:rPr>
              <a:t>This benefit is a direct bill benefit and will not be administered through a payroll deduction. You don’t have to wait for open enrollment to enroll. </a:t>
            </a:r>
          </a:p>
          <a:p>
            <a:pPr marL="12700" marR="85090">
              <a:lnSpc>
                <a:spcPct val="96800"/>
              </a:lnSpc>
              <a:spcBef>
                <a:spcPts val="130"/>
              </a:spcBef>
            </a:pPr>
            <a:endParaRPr lang="en-US" sz="1300" spc="15" dirty="0">
              <a:solidFill>
                <a:srgbClr val="221F1F"/>
              </a:solidFill>
              <a:cs typeface="Calibri"/>
            </a:endParaRPr>
          </a:p>
          <a:p>
            <a:pPr marL="12700" marR="85090">
              <a:lnSpc>
                <a:spcPct val="96800"/>
              </a:lnSpc>
              <a:spcBef>
                <a:spcPts val="130"/>
              </a:spcBef>
            </a:pPr>
            <a:r>
              <a:rPr lang="en-US" sz="1300" spc="15" dirty="0">
                <a:solidFill>
                  <a:srgbClr val="221F1F"/>
                </a:solidFill>
                <a:cs typeface="Calibri"/>
              </a:rPr>
              <a:t>Enroll today! </a:t>
            </a:r>
            <a:r>
              <a:rPr lang="en-US" sz="1300" u="sng" dirty="0">
                <a:hlinkClick r:id="rId4"/>
              </a:rPr>
              <a:t>www.aspcapetinsurance.com/LongBranchBOE</a:t>
            </a:r>
            <a:endParaRPr lang="en-US" sz="1300" u="sng" dirty="0"/>
          </a:p>
          <a:p>
            <a:pPr marL="12700" marR="85090">
              <a:lnSpc>
                <a:spcPct val="96800"/>
              </a:lnSpc>
              <a:spcBef>
                <a:spcPts val="130"/>
              </a:spcBef>
            </a:pPr>
            <a:r>
              <a:rPr lang="en-US" sz="1300" b="1" spc="15" dirty="0">
                <a:solidFill>
                  <a:srgbClr val="221F1F"/>
                </a:solidFill>
                <a:cs typeface="Calibri"/>
              </a:rPr>
              <a:t>Priority Code</a:t>
            </a:r>
            <a:r>
              <a:rPr lang="en-US" sz="1300" spc="15" dirty="0">
                <a:solidFill>
                  <a:srgbClr val="221F1F"/>
                </a:solidFill>
                <a:cs typeface="Calibri"/>
              </a:rPr>
              <a:t>: EB23LongBranchBOE</a:t>
            </a:r>
          </a:p>
          <a:p>
            <a:pPr marL="12700" marR="85090">
              <a:lnSpc>
                <a:spcPct val="96800"/>
              </a:lnSpc>
              <a:spcBef>
                <a:spcPts val="130"/>
              </a:spcBef>
            </a:pPr>
            <a:endParaRPr lang="en-US" sz="1300" spc="15" dirty="0">
              <a:solidFill>
                <a:srgbClr val="221F1F"/>
              </a:solidFill>
              <a:cs typeface="Calibri"/>
            </a:endParaRPr>
          </a:p>
          <a:p>
            <a:pPr marL="12700" marR="85090">
              <a:lnSpc>
                <a:spcPct val="96800"/>
              </a:lnSpc>
              <a:spcBef>
                <a:spcPts val="130"/>
              </a:spcBef>
            </a:pPr>
            <a:r>
              <a:rPr lang="en-US" sz="1300" b="1" u="sng" spc="15" dirty="0">
                <a:solidFill>
                  <a:srgbClr val="221F1F"/>
                </a:solidFill>
                <a:cs typeface="Calibri"/>
              </a:rPr>
              <a:t>Plan Covers:</a:t>
            </a:r>
          </a:p>
          <a:p>
            <a:pPr marL="12700" marR="85090">
              <a:lnSpc>
                <a:spcPct val="96800"/>
              </a:lnSpc>
              <a:spcBef>
                <a:spcPts val="130"/>
              </a:spcBef>
            </a:pPr>
            <a:r>
              <a:rPr lang="en-US" sz="1300" spc="15" dirty="0">
                <a:solidFill>
                  <a:srgbClr val="221F1F"/>
                </a:solidFill>
                <a:cs typeface="Calibri"/>
              </a:rPr>
              <a:t>Accident and Illness </a:t>
            </a:r>
          </a:p>
          <a:p>
            <a:pPr marL="12700" marR="85090">
              <a:lnSpc>
                <a:spcPct val="96800"/>
              </a:lnSpc>
              <a:spcBef>
                <a:spcPts val="130"/>
              </a:spcBef>
            </a:pPr>
            <a:r>
              <a:rPr lang="en-US" sz="1300" spc="15" dirty="0">
                <a:solidFill>
                  <a:srgbClr val="221F1F"/>
                </a:solidFill>
                <a:cs typeface="Calibri"/>
              </a:rPr>
              <a:t>Hereditary Conditions </a:t>
            </a:r>
          </a:p>
          <a:p>
            <a:pPr marL="12700" marR="85090">
              <a:lnSpc>
                <a:spcPct val="96800"/>
              </a:lnSpc>
              <a:spcBef>
                <a:spcPts val="130"/>
              </a:spcBef>
            </a:pPr>
            <a:r>
              <a:rPr lang="en-US" sz="1300" spc="15" dirty="0">
                <a:solidFill>
                  <a:srgbClr val="221F1F"/>
                </a:solidFill>
                <a:cs typeface="Calibri"/>
              </a:rPr>
              <a:t>Cancer</a:t>
            </a:r>
          </a:p>
          <a:p>
            <a:pPr marL="12700" marR="85090">
              <a:lnSpc>
                <a:spcPct val="96800"/>
              </a:lnSpc>
              <a:spcBef>
                <a:spcPts val="130"/>
              </a:spcBef>
            </a:pPr>
            <a:r>
              <a:rPr lang="en-US" sz="1300" spc="15" dirty="0">
                <a:solidFill>
                  <a:srgbClr val="221F1F"/>
                </a:solidFill>
                <a:cs typeface="Calibri"/>
              </a:rPr>
              <a:t>Dental Disease </a:t>
            </a:r>
          </a:p>
          <a:p>
            <a:pPr marL="12700" marR="85090">
              <a:lnSpc>
                <a:spcPct val="96800"/>
              </a:lnSpc>
              <a:spcBef>
                <a:spcPts val="130"/>
              </a:spcBef>
            </a:pPr>
            <a:r>
              <a:rPr lang="en-US" sz="1300" spc="15" dirty="0">
                <a:solidFill>
                  <a:srgbClr val="221F1F"/>
                </a:solidFill>
                <a:cs typeface="Calibri"/>
              </a:rPr>
              <a:t>Behavioral Issues</a:t>
            </a:r>
          </a:p>
          <a:p>
            <a:pPr marL="12700" marR="85090">
              <a:lnSpc>
                <a:spcPct val="96800"/>
              </a:lnSpc>
              <a:spcBef>
                <a:spcPts val="130"/>
              </a:spcBef>
            </a:pPr>
            <a:endParaRPr lang="en-US" sz="1300" spc="15" dirty="0">
              <a:solidFill>
                <a:srgbClr val="221F1F"/>
              </a:solidFill>
              <a:cs typeface="Calibri"/>
            </a:endParaRPr>
          </a:p>
          <a:p>
            <a:pPr marL="12700" marR="85090">
              <a:lnSpc>
                <a:spcPct val="96800"/>
              </a:lnSpc>
              <a:spcBef>
                <a:spcPts val="130"/>
              </a:spcBef>
            </a:pPr>
            <a:r>
              <a:rPr lang="en-US" sz="1300" b="1" u="sng" spc="15" dirty="0">
                <a:solidFill>
                  <a:srgbClr val="221F1F"/>
                </a:solidFill>
                <a:cs typeface="Calibri"/>
              </a:rPr>
              <a:t>Enhanced Coverage Covers:</a:t>
            </a:r>
          </a:p>
          <a:p>
            <a:pPr marL="12700" marR="85090">
              <a:lnSpc>
                <a:spcPct val="96800"/>
              </a:lnSpc>
              <a:spcBef>
                <a:spcPts val="130"/>
              </a:spcBef>
            </a:pPr>
            <a:r>
              <a:rPr lang="en-US" sz="1300" spc="15" dirty="0">
                <a:solidFill>
                  <a:srgbClr val="221F1F"/>
                </a:solidFill>
                <a:cs typeface="Calibri"/>
              </a:rPr>
              <a:t>Spay/Neuter</a:t>
            </a:r>
          </a:p>
          <a:p>
            <a:pPr marL="12700" marR="85090">
              <a:lnSpc>
                <a:spcPct val="96800"/>
              </a:lnSpc>
              <a:spcBef>
                <a:spcPts val="130"/>
              </a:spcBef>
            </a:pPr>
            <a:r>
              <a:rPr lang="en-US" sz="1300" spc="15" dirty="0">
                <a:solidFill>
                  <a:srgbClr val="221F1F"/>
                </a:solidFill>
                <a:cs typeface="Calibri"/>
              </a:rPr>
              <a:t>Hereditary</a:t>
            </a:r>
          </a:p>
          <a:p>
            <a:pPr marL="12700" marR="85090">
              <a:lnSpc>
                <a:spcPct val="96800"/>
              </a:lnSpc>
              <a:spcBef>
                <a:spcPts val="130"/>
              </a:spcBef>
            </a:pPr>
            <a:r>
              <a:rPr lang="en-US" sz="1300" spc="15" dirty="0">
                <a:solidFill>
                  <a:srgbClr val="221F1F"/>
                </a:solidFill>
                <a:cs typeface="Calibri"/>
              </a:rPr>
              <a:t>RX Therapeutic Diets</a:t>
            </a:r>
          </a:p>
          <a:p>
            <a:pPr marL="12700" marR="85090">
              <a:lnSpc>
                <a:spcPct val="96800"/>
              </a:lnSpc>
              <a:spcBef>
                <a:spcPts val="130"/>
              </a:spcBef>
            </a:pPr>
            <a:r>
              <a:rPr lang="en-US" sz="1300" spc="15" dirty="0">
                <a:solidFill>
                  <a:srgbClr val="221F1F"/>
                </a:solidFill>
                <a:cs typeface="Calibri"/>
              </a:rPr>
              <a:t>Boarding &amp; Kennel Fees if a family member is hospitalized due to an injury or illness</a:t>
            </a:r>
          </a:p>
          <a:p>
            <a:endParaRPr lang="en-US" sz="1100" dirty="0"/>
          </a:p>
        </p:txBody>
      </p:sp>
      <p:pic>
        <p:nvPicPr>
          <p:cNvPr id="14" name="Picture 4" descr="ASPCA Pet Insurance Review 2023: Pros and Cons - NerdWall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9016707"/>
            <a:ext cx="2184342" cy="79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6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25400" marR="0" lvl="0" indent="0" algn="l" defTabSz="914400" rtl="0" eaLnBrk="1" fontAlgn="auto" latinLnBrk="0" hangingPunct="1">
              <a:lnSpc>
                <a:spcPts val="1835"/>
              </a:lnSpc>
              <a:spcBef>
                <a:spcPts val="0"/>
              </a:spcBef>
              <a:spcAft>
                <a:spcPts val="0"/>
              </a:spcAft>
              <a:buClrTx/>
              <a:buSzTx/>
              <a:buFontTx/>
              <a:buNone/>
              <a:tabLst/>
              <a:defRPr/>
            </a:pPr>
            <a:fld id="{81D60167-4931-47E6-BA6A-407CBD079E47}" type="slidenum">
              <a:rPr kumimoji="0" lang="en-US" sz="1400" b="1" i="0" u="none" strike="noStrike" kern="1200" cap="none" spc="0" normalizeH="0" baseline="0" noProof="0" smtClean="0">
                <a:ln>
                  <a:noFill/>
                </a:ln>
                <a:solidFill>
                  <a:prstClr val="black"/>
                </a:solidFill>
                <a:effectLst/>
                <a:uLnTx/>
                <a:uFillTx/>
                <a:latin typeface="Calibri"/>
                <a:ea typeface="+mn-ea"/>
                <a:cs typeface="Calibri"/>
              </a:rPr>
              <a:pPr marL="25400" marR="0" lvl="0" indent="0" algn="l" defTabSz="914400" rtl="0" eaLnBrk="1" fontAlgn="auto" latinLnBrk="0" hangingPunct="1">
                <a:lnSpc>
                  <a:spcPts val="1835"/>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3" name="Rectangle 2"/>
          <p:cNvSpPr/>
          <p:nvPr/>
        </p:nvSpPr>
        <p:spPr>
          <a:xfrm>
            <a:off x="0" y="0"/>
            <a:ext cx="7772400" cy="129141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a:ea typeface="+mn-ea"/>
              <a:cs typeface="+mn-cs"/>
              <a:sym typeface="Helvetica Neue Medium"/>
            </a:endParaRPr>
          </a:p>
        </p:txBody>
      </p:sp>
      <p:sp>
        <p:nvSpPr>
          <p:cNvPr id="4" name="object 2"/>
          <p:cNvSpPr txBox="1">
            <a:spLocks/>
          </p:cNvSpPr>
          <p:nvPr/>
        </p:nvSpPr>
        <p:spPr>
          <a:xfrm>
            <a:off x="409113" y="387536"/>
            <a:ext cx="7117715" cy="743793"/>
          </a:xfrm>
          <a:prstGeom prst="rect">
            <a:avLst/>
          </a:prstGeom>
        </p:spPr>
        <p:txBody>
          <a:bodyPr vert="horz" wrap="square" lIns="0" tIns="12700" rIns="0" bIns="0" rtlCol="0">
            <a:spAutoFit/>
          </a:bodyPr>
          <a:lstStyle>
            <a:lvl1pPr>
              <a:defRPr sz="5000" b="0" i="0">
                <a:solidFill>
                  <a:srgbClr val="662C91"/>
                </a:solidFill>
                <a:latin typeface="Calibri"/>
                <a:ea typeface="+mj-ea"/>
                <a:cs typeface="Calibri"/>
              </a:defRPr>
            </a:lvl1pPr>
          </a:lstStyle>
          <a:p>
            <a:pPr marL="12700" marR="0" lvl="0" indent="0" algn="ctr" defTabSz="914400" rtl="0" eaLnBrk="1" fontAlgn="auto" latinLnBrk="0" hangingPunct="1">
              <a:lnSpc>
                <a:spcPts val="5700"/>
              </a:lnSpc>
              <a:spcBef>
                <a:spcPts val="100"/>
              </a:spcBef>
              <a:spcAft>
                <a:spcPts val="0"/>
              </a:spcAft>
              <a:buClrTx/>
              <a:buSzTx/>
              <a:buFontTx/>
              <a:buNone/>
              <a:tabLst/>
              <a:defRPr/>
            </a:pPr>
            <a:r>
              <a:rPr kumimoji="0" lang="en-US" sz="4800" b="1" i="0" u="none" strike="noStrike" kern="0" cap="none" spc="-85" normalizeH="0" baseline="0" noProof="0" dirty="0">
                <a:ln>
                  <a:noFill/>
                </a:ln>
                <a:solidFill>
                  <a:prstClr val="white"/>
                </a:solidFill>
                <a:effectLst/>
                <a:uLnTx/>
                <a:uFillTx/>
                <a:latin typeface="Calibri"/>
                <a:ea typeface="+mj-ea"/>
                <a:cs typeface="Calibri"/>
              </a:rPr>
              <a:t>Legal Insurance</a:t>
            </a:r>
            <a:endParaRPr kumimoji="0" lang="en-US" sz="4800" b="1" i="0" u="sng" strike="noStrike" kern="0" cap="none" spc="-65" normalizeH="0" baseline="0" noProof="0" dirty="0">
              <a:ln>
                <a:noFill/>
              </a:ln>
              <a:solidFill>
                <a:prstClr val="white"/>
              </a:solidFill>
              <a:effectLst/>
              <a:uLnTx/>
              <a:uFill>
                <a:solidFill>
                  <a:srgbClr val="000000"/>
                </a:solidFill>
              </a:uFill>
              <a:latin typeface="Calibri"/>
              <a:ea typeface="+mj-ea"/>
              <a:cs typeface="Calibri"/>
            </a:endParaRPr>
          </a:p>
        </p:txBody>
      </p:sp>
      <p:sp>
        <p:nvSpPr>
          <p:cNvPr id="9" name="Rectangle 8"/>
          <p:cNvSpPr/>
          <p:nvPr/>
        </p:nvSpPr>
        <p:spPr>
          <a:xfrm>
            <a:off x="152400" y="1515777"/>
            <a:ext cx="4482069" cy="4025076"/>
          </a:xfrm>
          <a:prstGeom prst="rect">
            <a:avLst/>
          </a:prstGeom>
        </p:spPr>
        <p:txBody>
          <a:bodyPr wrap="square">
            <a:spAutoFit/>
          </a:bodyPr>
          <a:lstStyle/>
          <a:p>
            <a:pPr marL="12700" marR="85090" lvl="0" indent="0" algn="l" defTabSz="914400" rtl="0" eaLnBrk="1" fontAlgn="auto" latinLnBrk="0" hangingPunct="1">
              <a:lnSpc>
                <a:spcPct val="96800"/>
              </a:lnSpc>
              <a:spcBef>
                <a:spcPts val="130"/>
              </a:spcBef>
              <a:spcAft>
                <a:spcPts val="0"/>
              </a:spcAft>
              <a:buClrTx/>
              <a:buSzTx/>
              <a:buFontTx/>
              <a:buNone/>
              <a:tabLst/>
              <a:defRPr/>
            </a:pPr>
            <a:r>
              <a:rPr kumimoji="0" lang="en-US" sz="1300" b="0" i="0" u="none" strike="noStrike" kern="1200" cap="none" spc="15" normalizeH="0" baseline="0" noProof="0" dirty="0">
                <a:ln>
                  <a:noFill/>
                </a:ln>
                <a:solidFill>
                  <a:srgbClr val="221F1F"/>
                </a:solidFill>
                <a:effectLst/>
                <a:uLnTx/>
                <a:uFillTx/>
                <a:latin typeface="Calibri"/>
                <a:ea typeface="+mn-ea"/>
                <a:cs typeface="Calibri"/>
              </a:rPr>
              <a:t>The ARAG plan provides you and your family affordable legal protection and support services, including consultation and document review, estate planning family matters, traffic violations, debt collection, and more.</a:t>
            </a:r>
          </a:p>
          <a:p>
            <a:pPr marL="12700" marR="85090" lvl="0" indent="0" algn="l" defTabSz="914400" rtl="0" eaLnBrk="1" fontAlgn="auto" latinLnBrk="0" hangingPunct="1">
              <a:lnSpc>
                <a:spcPct val="96800"/>
              </a:lnSpc>
              <a:spcBef>
                <a:spcPts val="130"/>
              </a:spcBef>
              <a:spcAft>
                <a:spcPts val="0"/>
              </a:spcAft>
              <a:buClrTx/>
              <a:buSzTx/>
              <a:buFontTx/>
              <a:buNone/>
              <a:tabLst/>
              <a:defRPr/>
            </a:pPr>
            <a:endParaRPr kumimoji="0" lang="en-US" sz="1300" b="0" i="0" u="none" strike="noStrike" kern="1200" cap="none" spc="15" normalizeH="0" baseline="0" noProof="0" dirty="0">
              <a:ln>
                <a:noFill/>
              </a:ln>
              <a:solidFill>
                <a:srgbClr val="221F1F"/>
              </a:solidFill>
              <a:effectLst/>
              <a:uLnTx/>
              <a:uFillTx/>
              <a:latin typeface="Calibri"/>
              <a:ea typeface="+mn-ea"/>
              <a:cs typeface="Calibri"/>
            </a:endParaRPr>
          </a:p>
          <a:p>
            <a:pPr marL="12700" marR="85090" lvl="0" indent="0" algn="l" defTabSz="914400" rtl="0" eaLnBrk="1" fontAlgn="auto" latinLnBrk="0" hangingPunct="1">
              <a:lnSpc>
                <a:spcPct val="96800"/>
              </a:lnSpc>
              <a:spcBef>
                <a:spcPts val="130"/>
              </a:spcBef>
              <a:spcAft>
                <a:spcPts val="0"/>
              </a:spcAft>
              <a:buClrTx/>
              <a:buSzTx/>
              <a:buFontTx/>
              <a:buNone/>
              <a:tabLst/>
              <a:defRPr/>
            </a:pPr>
            <a:r>
              <a:rPr kumimoji="0" lang="en-US" sz="1300" b="0" i="0" u="none" strike="noStrike" kern="1200" cap="none" spc="15" normalizeH="0" baseline="0" noProof="0" dirty="0">
                <a:ln>
                  <a:noFill/>
                </a:ln>
                <a:solidFill>
                  <a:srgbClr val="221F1F"/>
                </a:solidFill>
                <a:effectLst/>
                <a:uLnTx/>
                <a:uFillTx/>
                <a:latin typeface="Calibri"/>
                <a:ea typeface="+mn-ea"/>
                <a:cs typeface="Calibri"/>
              </a:rPr>
              <a:t>Find help when you need it with 24/7 emergency access and live member support. Members begin their service by simply calling in and letting ARAG’s concierge service find their provider. Members are connected to the right lawyer based on needs and preference. </a:t>
            </a:r>
          </a:p>
          <a:p>
            <a:pPr marL="12700" marR="85090" lvl="0" indent="0" algn="l" defTabSz="914400" rtl="0" eaLnBrk="1" fontAlgn="auto" latinLnBrk="0" hangingPunct="1">
              <a:lnSpc>
                <a:spcPct val="96800"/>
              </a:lnSpc>
              <a:spcBef>
                <a:spcPts val="130"/>
              </a:spcBef>
              <a:spcAft>
                <a:spcPts val="0"/>
              </a:spcAft>
              <a:buClrTx/>
              <a:buSzTx/>
              <a:buFontTx/>
              <a:buNone/>
              <a:tabLst/>
              <a:defRPr/>
            </a:pPr>
            <a:endParaRPr kumimoji="0" lang="en-US" sz="1300" b="0" i="0" u="none" strike="noStrike" kern="1200" cap="none" spc="15" normalizeH="0" baseline="0" noProof="0" dirty="0">
              <a:ln>
                <a:noFill/>
              </a:ln>
              <a:solidFill>
                <a:srgbClr val="221F1F"/>
              </a:solidFill>
              <a:effectLst/>
              <a:uLnTx/>
              <a:uFillTx/>
              <a:latin typeface="Calibri"/>
              <a:ea typeface="+mn-ea"/>
              <a:cs typeface="Calibri"/>
            </a:endParaRPr>
          </a:p>
          <a:p>
            <a:pPr marL="12700" marR="85090" lvl="0" indent="0" algn="l" defTabSz="914400" rtl="0" eaLnBrk="1" fontAlgn="auto" latinLnBrk="0" hangingPunct="1">
              <a:lnSpc>
                <a:spcPct val="96800"/>
              </a:lnSpc>
              <a:spcBef>
                <a:spcPts val="130"/>
              </a:spcBef>
              <a:spcAft>
                <a:spcPts val="0"/>
              </a:spcAft>
              <a:buClrTx/>
              <a:buSzTx/>
              <a:buFontTx/>
              <a:buNone/>
              <a:tabLst/>
              <a:defRPr/>
            </a:pPr>
            <a:r>
              <a:rPr kumimoji="0" lang="en-US" sz="1300" b="0" i="0" u="none" strike="noStrike" kern="1200" cap="none" spc="15" normalizeH="0" baseline="0" noProof="0" dirty="0">
                <a:ln>
                  <a:noFill/>
                </a:ln>
                <a:solidFill>
                  <a:srgbClr val="221F1F"/>
                </a:solidFill>
                <a:effectLst/>
                <a:uLnTx/>
                <a:uFillTx/>
                <a:latin typeface="Calibri"/>
                <a:ea typeface="+mn-ea"/>
                <a:cs typeface="Calibri"/>
              </a:rPr>
              <a:t>Legal matters happen at any age. Covered services include home &amp; residential, financial &amp; consumer, estate planning &amp; wills, auto &amp; traffic and identity theft defense.  This plan is portable and can continue to be used if a Long Branch employee terminates their contract. </a:t>
            </a:r>
          </a:p>
          <a:p>
            <a:pPr marL="12700" marR="85090" lvl="0" indent="0" algn="l" defTabSz="914400" rtl="0" eaLnBrk="1" fontAlgn="auto" latinLnBrk="0" hangingPunct="1">
              <a:lnSpc>
                <a:spcPct val="96800"/>
              </a:lnSpc>
              <a:spcBef>
                <a:spcPts val="130"/>
              </a:spcBef>
              <a:spcAft>
                <a:spcPts val="0"/>
              </a:spcAft>
              <a:buClrTx/>
              <a:buSzTx/>
              <a:buFontTx/>
              <a:buNone/>
              <a:tabLst/>
              <a:defRPr/>
            </a:pPr>
            <a:endParaRPr kumimoji="0" lang="en-US" sz="1300" b="0" i="0" u="none" strike="noStrike" kern="1200" cap="none" spc="15" normalizeH="0" baseline="0" noProof="0" dirty="0">
              <a:ln>
                <a:noFill/>
              </a:ln>
              <a:solidFill>
                <a:srgbClr val="221F1F"/>
              </a:solidFill>
              <a:effectLst/>
              <a:uLnTx/>
              <a:uFillTx/>
              <a:latin typeface="Calibri"/>
              <a:ea typeface="+mn-ea"/>
              <a:cs typeface="Calibri"/>
            </a:endParaRPr>
          </a:p>
          <a:p>
            <a:pPr marL="12700" marR="85090" lvl="0" indent="0" algn="l" defTabSz="914400" rtl="0" eaLnBrk="1" fontAlgn="auto" latinLnBrk="0" hangingPunct="1">
              <a:lnSpc>
                <a:spcPct val="96800"/>
              </a:lnSpc>
              <a:spcBef>
                <a:spcPts val="130"/>
              </a:spcBef>
              <a:spcAft>
                <a:spcPts val="0"/>
              </a:spcAft>
              <a:buClrTx/>
              <a:buSzTx/>
              <a:buFontTx/>
              <a:buNone/>
              <a:tabLst/>
              <a:defRPr/>
            </a:pPr>
            <a:r>
              <a:rPr kumimoji="0" lang="en-US" sz="1300" b="0" i="0" u="none" strike="noStrike" kern="1200" cap="none" spc="15" normalizeH="0" baseline="0" noProof="0" dirty="0">
                <a:ln>
                  <a:noFill/>
                </a:ln>
                <a:solidFill>
                  <a:srgbClr val="221F1F"/>
                </a:solidFill>
                <a:effectLst/>
                <a:uLnTx/>
                <a:uFillTx/>
                <a:latin typeface="Calibri"/>
                <a:ea typeface="+mn-ea"/>
                <a:cs typeface="Calibri"/>
              </a:rPr>
              <a:t>This benefit is administered through a payroll deduction and elections will be available during open enrollment.  </a:t>
            </a:r>
            <a:endParaRPr kumimoji="0" lang="en-US" sz="13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2" descr="Gavel Judge Court Computer Icons Clip art - lawyer png download - 512*512 -  Free Transparent Gavel png Download. - Clip Art Library"/>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096000" y="1446364"/>
            <a:ext cx="870782" cy="8707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63700" y="1391875"/>
            <a:ext cx="912482" cy="979762"/>
          </a:xfrm>
          <a:prstGeom prst="rect">
            <a:avLst/>
          </a:prstGeom>
        </p:spPr>
      </p:pic>
      <p:sp>
        <p:nvSpPr>
          <p:cNvPr id="12" name="Rectangle 11"/>
          <p:cNvSpPr/>
          <p:nvPr/>
        </p:nvSpPr>
        <p:spPr>
          <a:xfrm>
            <a:off x="4827640" y="2778586"/>
            <a:ext cx="2699188" cy="2097818"/>
          </a:xfrm>
          <a:prstGeom prst="rect">
            <a:avLst/>
          </a:prstGeom>
          <a:ln w="28575">
            <a:solidFill>
              <a:srgbClr val="006394"/>
            </a:solidFill>
          </a:ln>
        </p:spPr>
        <p:txBody>
          <a:bodyPr wrap="square">
            <a:spAutoFit/>
          </a:bodyPr>
          <a:lstStyle/>
          <a:p>
            <a:pPr marL="124460" marR="339725" lvl="0" indent="0" algn="ctr" defTabSz="914400" rtl="0" eaLnBrk="1" fontAlgn="auto" latinLnBrk="0" hangingPunct="1">
              <a:lnSpc>
                <a:spcPct val="108000"/>
              </a:lnSpc>
              <a:spcBef>
                <a:spcPts val="1040"/>
              </a:spcBef>
              <a:spcAft>
                <a:spcPts val="0"/>
              </a:spcAft>
              <a:buClr>
                <a:srgbClr val="23408F"/>
              </a:buClr>
              <a:buSzTx/>
              <a:buFontTx/>
              <a:buNone/>
              <a:tabLst>
                <a:tab pos="205740" algn="l"/>
              </a:tabLst>
              <a:defRPr/>
            </a:pPr>
            <a:r>
              <a:rPr kumimoji="0" lang="en-US" sz="1400" b="1" i="0" u="none" strike="noStrike" kern="1200" cap="none" spc="-5" normalizeH="0" baseline="0" noProof="0" dirty="0">
                <a:ln>
                  <a:noFill/>
                </a:ln>
                <a:solidFill>
                  <a:prstClr val="black"/>
                </a:solidFill>
                <a:effectLst/>
                <a:uLnTx/>
                <a:uFillTx/>
                <a:latin typeface="Calibri"/>
                <a:ea typeface="+mn-ea"/>
                <a:cs typeface="Calibri"/>
              </a:rPr>
              <a:t>Key Features</a:t>
            </a:r>
          </a:p>
          <a:p>
            <a:pPr marL="295910" marR="339725" lvl="0" indent="-171450" algn="l" defTabSz="914400" rtl="0" eaLnBrk="1" fontAlgn="auto" latinLnBrk="0" hangingPunct="1">
              <a:lnSpc>
                <a:spcPct val="108000"/>
              </a:lnSpc>
              <a:spcBef>
                <a:spcPts val="1040"/>
              </a:spcBef>
              <a:spcAft>
                <a:spcPts val="0"/>
              </a:spcAft>
              <a:buClr>
                <a:srgbClr val="23408F"/>
              </a:buClr>
              <a:buSzTx/>
              <a:buFont typeface="Wingdings" panose="05000000000000000000" pitchFamily="2" charset="2"/>
              <a:buChar char="§"/>
              <a:tabLst>
                <a:tab pos="205740" algn="l"/>
              </a:tabLst>
              <a:defRPr/>
            </a:pPr>
            <a:r>
              <a:rPr kumimoji="0" lang="en-US" sz="1100" b="0" i="0" u="none" strike="noStrike" kern="1200" cap="none" spc="-5" normalizeH="0" baseline="0" noProof="0" dirty="0">
                <a:ln>
                  <a:noFill/>
                </a:ln>
                <a:solidFill>
                  <a:srgbClr val="221F1F"/>
                </a:solidFill>
                <a:effectLst/>
                <a:uLnTx/>
                <a:uFillTx/>
                <a:latin typeface="Calibri"/>
                <a:ea typeface="+mn-ea"/>
                <a:cs typeface="Calibri"/>
              </a:rPr>
              <a:t>Guaranteed</a:t>
            </a:r>
            <a:r>
              <a:rPr kumimoji="0" lang="en-US" sz="1100" b="0" i="0" u="none" strike="noStrike" kern="1200" cap="none" spc="-60" normalizeH="0" baseline="0" noProof="0" dirty="0">
                <a:ln>
                  <a:noFill/>
                </a:ln>
                <a:solidFill>
                  <a:srgbClr val="221F1F"/>
                </a:solidFill>
                <a:effectLst/>
                <a:uLnTx/>
                <a:uFillTx/>
                <a:latin typeface="Calibri"/>
                <a:ea typeface="+mn-ea"/>
                <a:cs typeface="Calibri"/>
              </a:rPr>
              <a:t> </a:t>
            </a:r>
            <a:r>
              <a:rPr kumimoji="0" lang="en-US" sz="1100" b="0" i="0" u="none" strike="noStrike" kern="1200" cap="none" spc="0" normalizeH="0" baseline="0" noProof="0" dirty="0">
                <a:ln>
                  <a:noFill/>
                </a:ln>
                <a:solidFill>
                  <a:srgbClr val="221F1F"/>
                </a:solidFill>
                <a:effectLst/>
                <a:uLnTx/>
                <a:uFillTx/>
                <a:latin typeface="Calibri"/>
                <a:ea typeface="+mn-ea"/>
                <a:cs typeface="Calibri"/>
              </a:rPr>
              <a:t>Issue</a:t>
            </a:r>
            <a:r>
              <a:rPr kumimoji="0" lang="en-US" sz="1100" b="0" i="0" u="none" strike="noStrike" kern="1200" cap="none" spc="-114" normalizeH="0" baseline="0" noProof="0" dirty="0">
                <a:ln>
                  <a:noFill/>
                </a:ln>
                <a:solidFill>
                  <a:srgbClr val="221F1F"/>
                </a:solidFill>
                <a:effectLst/>
                <a:uLnTx/>
                <a:uFillTx/>
                <a:latin typeface="Calibri"/>
                <a:ea typeface="+mn-ea"/>
                <a:cs typeface="Calibri"/>
              </a:rPr>
              <a:t> </a:t>
            </a:r>
            <a:r>
              <a:rPr kumimoji="0" lang="en-US" sz="1100" b="0" i="0" u="none" strike="noStrike" kern="1200" cap="none" spc="-10" normalizeH="0" baseline="0" noProof="0" dirty="0">
                <a:ln>
                  <a:noFill/>
                </a:ln>
                <a:solidFill>
                  <a:srgbClr val="221F1F"/>
                </a:solidFill>
                <a:effectLst/>
                <a:uLnTx/>
                <a:uFillTx/>
                <a:latin typeface="Calibri"/>
                <a:ea typeface="+mn-ea"/>
                <a:cs typeface="Calibri"/>
              </a:rPr>
              <a:t>coverage (no health questions)</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295910" marR="0" lvl="0" indent="-171450" algn="l" defTabSz="914400" rtl="0" eaLnBrk="1" fontAlgn="auto" latinLnBrk="0" hangingPunct="1">
              <a:lnSpc>
                <a:spcPct val="100000"/>
              </a:lnSpc>
              <a:spcBef>
                <a:spcPts val="660"/>
              </a:spcBef>
              <a:spcAft>
                <a:spcPts val="0"/>
              </a:spcAft>
              <a:buClr>
                <a:srgbClr val="23408F"/>
              </a:buClr>
              <a:buSzTx/>
              <a:buFont typeface="Wingdings" panose="05000000000000000000" pitchFamily="2" charset="2"/>
              <a:buChar char="§"/>
              <a:tabLst>
                <a:tab pos="205740" algn="l"/>
              </a:tabLst>
              <a:defRPr/>
            </a:pPr>
            <a:r>
              <a:rPr kumimoji="0" lang="en-US" sz="1100" b="0" i="0" u="none" strike="noStrike" kern="1200" cap="none" spc="-5" normalizeH="0" baseline="0" noProof="0" dirty="0">
                <a:ln>
                  <a:noFill/>
                </a:ln>
                <a:solidFill>
                  <a:srgbClr val="221F1F"/>
                </a:solidFill>
                <a:effectLst/>
                <a:uLnTx/>
                <a:uFillTx/>
                <a:latin typeface="Calibri"/>
                <a:ea typeface="+mn-ea"/>
                <a:cs typeface="Calibri"/>
              </a:rPr>
              <a:t>C</a:t>
            </a:r>
            <a:r>
              <a:rPr kumimoji="0" lang="en-US" sz="1100" b="0" i="0" u="none" strike="noStrike" kern="1200" cap="none" spc="5" normalizeH="0" baseline="0" noProof="0" dirty="0">
                <a:ln>
                  <a:noFill/>
                </a:ln>
                <a:solidFill>
                  <a:srgbClr val="221F1F"/>
                </a:solidFill>
                <a:effectLst/>
                <a:uLnTx/>
                <a:uFillTx/>
                <a:latin typeface="Calibri"/>
                <a:ea typeface="+mn-ea"/>
                <a:cs typeface="Calibri"/>
              </a:rPr>
              <a:t>ov</a:t>
            </a:r>
            <a:r>
              <a:rPr kumimoji="0" lang="en-US" sz="1100" b="0" i="0" u="none" strike="noStrike" kern="1200" cap="none" spc="-45" normalizeH="0" baseline="0" noProof="0" dirty="0">
                <a:ln>
                  <a:noFill/>
                </a:ln>
                <a:solidFill>
                  <a:srgbClr val="221F1F"/>
                </a:solidFill>
                <a:effectLst/>
                <a:uLnTx/>
                <a:uFillTx/>
                <a:latin typeface="Calibri"/>
                <a:ea typeface="+mn-ea"/>
                <a:cs typeface="Calibri"/>
              </a:rPr>
              <a:t>e</a:t>
            </a:r>
            <a:r>
              <a:rPr kumimoji="0" lang="en-US" sz="1100" b="0" i="0" u="none" strike="noStrike" kern="1200" cap="none" spc="30" normalizeH="0" baseline="0" noProof="0" dirty="0">
                <a:ln>
                  <a:noFill/>
                </a:ln>
                <a:solidFill>
                  <a:srgbClr val="221F1F"/>
                </a:solidFill>
                <a:effectLst/>
                <a:uLnTx/>
                <a:uFillTx/>
                <a:latin typeface="Calibri"/>
                <a:ea typeface="+mn-ea"/>
                <a:cs typeface="Calibri"/>
              </a:rPr>
              <a:t>r</a:t>
            </a:r>
            <a:r>
              <a:rPr kumimoji="0" lang="en-US" sz="1100" b="0" i="0" u="none" strike="noStrike" kern="1200" cap="none" spc="55" normalizeH="0" baseline="0" noProof="0" dirty="0">
                <a:ln>
                  <a:noFill/>
                </a:ln>
                <a:solidFill>
                  <a:srgbClr val="221F1F"/>
                </a:solidFill>
                <a:effectLst/>
                <a:uLnTx/>
                <a:uFillTx/>
                <a:latin typeface="Calibri"/>
                <a:ea typeface="+mn-ea"/>
                <a:cs typeface="Calibri"/>
              </a:rPr>
              <a:t>a</a:t>
            </a:r>
            <a:r>
              <a:rPr kumimoji="0" lang="en-US" sz="1100" b="0" i="0" u="none" strike="noStrike" kern="1200" cap="none" spc="-15" normalizeH="0" baseline="0" noProof="0" dirty="0">
                <a:ln>
                  <a:noFill/>
                </a:ln>
                <a:solidFill>
                  <a:srgbClr val="221F1F"/>
                </a:solidFill>
                <a:effectLst/>
                <a:uLnTx/>
                <a:uFillTx/>
                <a:latin typeface="Calibri"/>
                <a:ea typeface="+mn-ea"/>
                <a:cs typeface="Calibri"/>
              </a:rPr>
              <a:t>g</a:t>
            </a:r>
            <a:r>
              <a:rPr kumimoji="0" lang="en-US" sz="1100" b="0" i="0" u="none" strike="noStrike" kern="1200" cap="none" spc="-5" normalizeH="0" baseline="0" noProof="0" dirty="0">
                <a:ln>
                  <a:noFill/>
                </a:ln>
                <a:solidFill>
                  <a:srgbClr val="221F1F"/>
                </a:solidFill>
                <a:effectLst/>
                <a:uLnTx/>
                <a:uFillTx/>
                <a:latin typeface="Calibri"/>
                <a:ea typeface="+mn-ea"/>
                <a:cs typeface="Calibri"/>
              </a:rPr>
              <a:t>e</a:t>
            </a:r>
            <a:r>
              <a:rPr kumimoji="0" lang="en-US" sz="1100" b="0" i="0" u="none" strike="noStrike" kern="1200" cap="none" spc="-40" normalizeH="0" baseline="0" noProof="0" dirty="0">
                <a:ln>
                  <a:noFill/>
                </a:ln>
                <a:solidFill>
                  <a:srgbClr val="221F1F"/>
                </a:solidFill>
                <a:effectLst/>
                <a:uLnTx/>
                <a:uFillTx/>
                <a:latin typeface="Calibri"/>
                <a:ea typeface="+mn-ea"/>
                <a:cs typeface="Calibri"/>
              </a:rPr>
              <a:t> </a:t>
            </a:r>
            <a:r>
              <a:rPr kumimoji="0" lang="en-US" sz="1100" b="0" i="0" u="none" strike="noStrike" kern="1200" cap="none" spc="75" normalizeH="0" baseline="0" noProof="0" dirty="0">
                <a:ln>
                  <a:noFill/>
                </a:ln>
                <a:solidFill>
                  <a:srgbClr val="221F1F"/>
                </a:solidFill>
                <a:effectLst/>
                <a:uLnTx/>
                <a:uFillTx/>
                <a:latin typeface="Calibri"/>
                <a:ea typeface="+mn-ea"/>
                <a:cs typeface="Calibri"/>
              </a:rPr>
              <a:t>i</a:t>
            </a:r>
            <a:r>
              <a:rPr kumimoji="0" lang="en-US" sz="1100" b="0" i="0" u="none" strike="noStrike" kern="1200" cap="none" spc="-5" normalizeH="0" baseline="0" noProof="0" dirty="0">
                <a:ln>
                  <a:noFill/>
                </a:ln>
                <a:solidFill>
                  <a:srgbClr val="221F1F"/>
                </a:solidFill>
                <a:effectLst/>
                <a:uLnTx/>
                <a:uFillTx/>
                <a:latin typeface="Calibri"/>
                <a:ea typeface="+mn-ea"/>
                <a:cs typeface="Calibri"/>
              </a:rPr>
              <a:t>s </a:t>
            </a:r>
            <a:r>
              <a:rPr kumimoji="0" lang="en-US" sz="1100" b="0" i="0" u="none" strike="noStrike" kern="1200" cap="none" spc="55" normalizeH="0" baseline="0" noProof="0" dirty="0">
                <a:ln>
                  <a:noFill/>
                </a:ln>
                <a:solidFill>
                  <a:srgbClr val="221F1F"/>
                </a:solidFill>
                <a:effectLst/>
                <a:uLnTx/>
                <a:uFillTx/>
                <a:latin typeface="Calibri"/>
                <a:ea typeface="+mn-ea"/>
                <a:cs typeface="Calibri"/>
              </a:rPr>
              <a:t>a</a:t>
            </a:r>
            <a:r>
              <a:rPr kumimoji="0" lang="en-US" sz="1100" b="0" i="0" u="none" strike="noStrike" kern="1200" cap="none" spc="5" normalizeH="0" baseline="0" noProof="0" dirty="0">
                <a:ln>
                  <a:noFill/>
                </a:ln>
                <a:solidFill>
                  <a:srgbClr val="221F1F"/>
                </a:solidFill>
                <a:effectLst/>
                <a:uLnTx/>
                <a:uFillTx/>
                <a:latin typeface="Calibri"/>
                <a:ea typeface="+mn-ea"/>
                <a:cs typeface="Calibri"/>
              </a:rPr>
              <a:t>v</a:t>
            </a:r>
            <a:r>
              <a:rPr kumimoji="0" lang="en-US" sz="1100" b="0" i="0" u="none" strike="noStrike" kern="1200" cap="none" spc="-25" normalizeH="0" baseline="0" noProof="0" dirty="0">
                <a:ln>
                  <a:noFill/>
                </a:ln>
                <a:solidFill>
                  <a:srgbClr val="221F1F"/>
                </a:solidFill>
                <a:effectLst/>
                <a:uLnTx/>
                <a:uFillTx/>
                <a:latin typeface="Calibri"/>
                <a:ea typeface="+mn-ea"/>
                <a:cs typeface="Calibri"/>
              </a:rPr>
              <a:t>a</a:t>
            </a:r>
            <a:r>
              <a:rPr kumimoji="0" lang="en-US" sz="1100" b="0" i="0" u="none" strike="noStrike" kern="1200" cap="none" spc="-5" normalizeH="0" baseline="0" noProof="0" dirty="0">
                <a:ln>
                  <a:noFill/>
                </a:ln>
                <a:solidFill>
                  <a:srgbClr val="221F1F"/>
                </a:solidFill>
                <a:effectLst/>
                <a:uLnTx/>
                <a:uFillTx/>
                <a:latin typeface="Calibri"/>
                <a:ea typeface="+mn-ea"/>
                <a:cs typeface="Calibri"/>
              </a:rPr>
              <a:t>il</a:t>
            </a:r>
            <a:r>
              <a:rPr kumimoji="0" lang="en-US" sz="1100" b="0" i="0" u="none" strike="noStrike" kern="1200" cap="none" spc="-25" normalizeH="0" baseline="0" noProof="0" dirty="0">
                <a:ln>
                  <a:noFill/>
                </a:ln>
                <a:solidFill>
                  <a:srgbClr val="221F1F"/>
                </a:solidFill>
                <a:effectLst/>
                <a:uLnTx/>
                <a:uFillTx/>
                <a:latin typeface="Calibri"/>
                <a:ea typeface="+mn-ea"/>
                <a:cs typeface="Calibri"/>
              </a:rPr>
              <a:t>a</a:t>
            </a:r>
            <a:r>
              <a:rPr kumimoji="0" lang="en-US" sz="1100" b="0" i="0" u="none" strike="noStrike" kern="1200" cap="none" spc="0" normalizeH="0" baseline="0" noProof="0" dirty="0">
                <a:ln>
                  <a:noFill/>
                </a:ln>
                <a:solidFill>
                  <a:srgbClr val="221F1F"/>
                </a:solidFill>
                <a:effectLst/>
                <a:uLnTx/>
                <a:uFillTx/>
                <a:latin typeface="Calibri"/>
                <a:ea typeface="+mn-ea"/>
                <a:cs typeface="Calibri"/>
              </a:rPr>
              <a:t>b</a:t>
            </a:r>
            <a:r>
              <a:rPr kumimoji="0" lang="en-US" sz="1100" b="0" i="0" u="none" strike="noStrike" kern="1200" cap="none" spc="-5" normalizeH="0" baseline="0" noProof="0" dirty="0">
                <a:ln>
                  <a:noFill/>
                </a:ln>
                <a:solidFill>
                  <a:srgbClr val="221F1F"/>
                </a:solidFill>
                <a:effectLst/>
                <a:uLnTx/>
                <a:uFillTx/>
                <a:latin typeface="Calibri"/>
                <a:ea typeface="+mn-ea"/>
                <a:cs typeface="Calibri"/>
              </a:rPr>
              <a:t>le</a:t>
            </a:r>
            <a:r>
              <a:rPr kumimoji="0" lang="en-US" sz="1100" b="0" i="0" u="none" strike="noStrike" kern="1200" cap="none" spc="-114" normalizeH="0" baseline="0" noProof="0" dirty="0">
                <a:ln>
                  <a:noFill/>
                </a:ln>
                <a:solidFill>
                  <a:srgbClr val="221F1F"/>
                </a:solidFill>
                <a:effectLst/>
                <a:uLnTx/>
                <a:uFillTx/>
                <a:latin typeface="Calibri"/>
                <a:ea typeface="+mn-ea"/>
                <a:cs typeface="Calibri"/>
              </a:rPr>
              <a:t> </a:t>
            </a:r>
            <a:r>
              <a:rPr kumimoji="0" lang="en-US" sz="1100" b="0" i="0" u="none" strike="noStrike" kern="1200" cap="none" spc="-5" normalizeH="0" baseline="0" noProof="0" dirty="0">
                <a:ln>
                  <a:noFill/>
                </a:ln>
                <a:solidFill>
                  <a:srgbClr val="221F1F"/>
                </a:solidFill>
                <a:effectLst/>
                <a:uLnTx/>
                <a:uFillTx/>
                <a:latin typeface="Calibri"/>
                <a:ea typeface="+mn-ea"/>
                <a:cs typeface="Calibri"/>
              </a:rPr>
              <a:t>for your spouse and dependent children </a:t>
            </a:r>
          </a:p>
          <a:p>
            <a:pPr marL="295910" marR="0" lvl="0" indent="-171450" algn="l" defTabSz="914400" rtl="0" eaLnBrk="1" fontAlgn="auto" latinLnBrk="0" hangingPunct="1">
              <a:lnSpc>
                <a:spcPct val="100000"/>
              </a:lnSpc>
              <a:spcBef>
                <a:spcPts val="660"/>
              </a:spcBef>
              <a:spcAft>
                <a:spcPts val="0"/>
              </a:spcAft>
              <a:buClr>
                <a:srgbClr val="23408F"/>
              </a:buClr>
              <a:buSzTx/>
              <a:buFont typeface="Wingdings" panose="05000000000000000000" pitchFamily="2" charset="2"/>
              <a:buChar char="§"/>
              <a:tabLst>
                <a:tab pos="205740" algn="l"/>
              </a:tabLst>
              <a:defRPr/>
            </a:pPr>
            <a:r>
              <a:rPr kumimoji="0" lang="en-US" sz="1100" b="0" i="0" u="none" strike="noStrike" kern="1200" cap="none" spc="10" normalizeH="0" baseline="0" noProof="0" dirty="0">
                <a:ln>
                  <a:noFill/>
                </a:ln>
                <a:solidFill>
                  <a:srgbClr val="221F1F"/>
                </a:solidFill>
                <a:effectLst/>
                <a:uLnTx/>
                <a:uFillTx/>
                <a:latin typeface="Calibri"/>
                <a:ea typeface="+mn-ea"/>
                <a:cs typeface="Calibri"/>
              </a:rPr>
              <a:t>Affordable premiums paid through the convenience of payroll deduction</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a:p>
            <a:pPr marL="295910" marR="328930" lvl="0" indent="-171450" algn="l" defTabSz="914400" rtl="0" eaLnBrk="1" fontAlgn="auto" latinLnBrk="0" hangingPunct="1">
              <a:lnSpc>
                <a:spcPct val="101600"/>
              </a:lnSpc>
              <a:spcBef>
                <a:spcPts val="560"/>
              </a:spcBef>
              <a:spcAft>
                <a:spcPts val="0"/>
              </a:spcAft>
              <a:buClr>
                <a:srgbClr val="23408F"/>
              </a:buClr>
              <a:buSzTx/>
              <a:buFont typeface="Wingdings" panose="05000000000000000000" pitchFamily="2" charset="2"/>
              <a:buChar char="§"/>
              <a:tabLst>
                <a:tab pos="205740" algn="l"/>
              </a:tabLst>
              <a:defRPr/>
            </a:pPr>
            <a:r>
              <a:rPr kumimoji="0" lang="en-US" sz="1100" b="0" i="0" u="none" strike="noStrike" kern="1200" cap="none" spc="0" normalizeH="0" baseline="0" noProof="0" dirty="0">
                <a:ln>
                  <a:noFill/>
                </a:ln>
                <a:solidFill>
                  <a:srgbClr val="221F1F"/>
                </a:solidFill>
                <a:effectLst/>
                <a:uLnTx/>
                <a:uFillTx/>
                <a:latin typeface="Calibri"/>
                <a:ea typeface="+mn-ea"/>
                <a:cs typeface="Calibri"/>
              </a:rPr>
              <a:t>Guaranteed renewable and portable coverage</a:t>
            </a:r>
            <a:endParaRPr kumimoji="0" lang="en-US" sz="11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3" name="Picture 12"/>
          <p:cNvPicPr>
            <a:picLocks noChangeAspect="1"/>
          </p:cNvPicPr>
          <p:nvPr/>
        </p:nvPicPr>
        <p:blipFill>
          <a:blip r:embed="rId4"/>
          <a:stretch>
            <a:fillRect/>
          </a:stretch>
        </p:blipFill>
        <p:spPr>
          <a:xfrm>
            <a:off x="363377" y="9144000"/>
            <a:ext cx="3359187" cy="396274"/>
          </a:xfrm>
          <a:prstGeom prst="rect">
            <a:avLst/>
          </a:prstGeom>
        </p:spPr>
      </p:pic>
      <p:pic>
        <p:nvPicPr>
          <p:cNvPr id="14" name="Picture 13"/>
          <p:cNvPicPr>
            <a:picLocks noChangeAspect="1"/>
          </p:cNvPicPr>
          <p:nvPr/>
        </p:nvPicPr>
        <p:blipFill>
          <a:blip r:embed="rId5"/>
          <a:stretch>
            <a:fillRect/>
          </a:stretch>
        </p:blipFill>
        <p:spPr>
          <a:xfrm>
            <a:off x="198979" y="5310361"/>
            <a:ext cx="7047170" cy="3571875"/>
          </a:xfrm>
          <a:prstGeom prst="rect">
            <a:avLst/>
          </a:prstGeom>
        </p:spPr>
      </p:pic>
      <p:pic>
        <p:nvPicPr>
          <p:cNvPr id="16" name="Picture 15"/>
          <p:cNvPicPr>
            <a:picLocks noChangeAspect="1"/>
          </p:cNvPicPr>
          <p:nvPr/>
        </p:nvPicPr>
        <p:blipFill rotWithShape="1">
          <a:blip r:embed="rId6"/>
          <a:srcRect l="29769" r="29637"/>
          <a:stretch/>
        </p:blipFill>
        <p:spPr>
          <a:xfrm>
            <a:off x="6201916" y="8775119"/>
            <a:ext cx="1324912" cy="1236982"/>
          </a:xfrm>
          <a:prstGeom prst="rect">
            <a:avLst/>
          </a:prstGeom>
        </p:spPr>
      </p:pic>
    </p:spTree>
    <p:extLst>
      <p:ext uri="{BB962C8B-B14F-4D97-AF65-F5344CB8AC3E}">
        <p14:creationId xmlns:p14="http://schemas.microsoft.com/office/powerpoint/2010/main" val="134636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0" y="0"/>
            <a:ext cx="7772400" cy="1862272"/>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6" name="object 9"/>
          <p:cNvPicPr/>
          <p:nvPr/>
        </p:nvPicPr>
        <p:blipFill>
          <a:blip r:embed="rId3" cstate="print"/>
          <a:stretch>
            <a:fillRect/>
          </a:stretch>
        </p:blipFill>
        <p:spPr>
          <a:xfrm>
            <a:off x="-75907" y="6573515"/>
            <a:ext cx="8347075" cy="4022380"/>
          </a:xfrm>
          <a:prstGeom prst="rect">
            <a:avLst/>
          </a:prstGeom>
          <a:effectLst>
            <a:softEdge rad="419100"/>
          </a:effectLst>
        </p:spPr>
      </p:pic>
      <p:sp>
        <p:nvSpPr>
          <p:cNvPr id="11" name="object 2"/>
          <p:cNvSpPr txBox="1">
            <a:spLocks/>
          </p:cNvSpPr>
          <p:nvPr/>
        </p:nvSpPr>
        <p:spPr>
          <a:xfrm>
            <a:off x="365558" y="257467"/>
            <a:ext cx="7668087" cy="1487587"/>
          </a:xfrm>
          <a:prstGeom prst="rect">
            <a:avLst/>
          </a:prstGeom>
        </p:spPr>
        <p:txBody>
          <a:bodyPr vert="horz" wrap="square" lIns="0" tIns="12700" rIns="0" bIns="0" rtlCol="0">
            <a:spAutoFit/>
          </a:bodyPr>
          <a:lstStyle>
            <a:lvl1pPr>
              <a:defRPr sz="5000" b="0" i="0">
                <a:solidFill>
                  <a:srgbClr val="662C91"/>
                </a:solidFill>
                <a:latin typeface="Calibri"/>
                <a:ea typeface="+mj-ea"/>
                <a:cs typeface="Calibri"/>
              </a:defRPr>
            </a:lvl1pPr>
          </a:lstStyle>
          <a:p>
            <a:pPr marL="12700">
              <a:lnSpc>
                <a:spcPts val="5700"/>
              </a:lnSpc>
              <a:spcBef>
                <a:spcPts val="100"/>
              </a:spcBef>
            </a:pPr>
            <a:r>
              <a:rPr lang="en-US" sz="4800" b="1" kern="0" spc="-85" dirty="0">
                <a:solidFill>
                  <a:schemeClr val="bg1"/>
                </a:solidFill>
              </a:rPr>
              <a:t>Medicare </a:t>
            </a:r>
          </a:p>
          <a:p>
            <a:pPr marL="12700">
              <a:lnSpc>
                <a:spcPts val="5700"/>
              </a:lnSpc>
              <a:spcBef>
                <a:spcPts val="100"/>
              </a:spcBef>
            </a:pPr>
            <a:r>
              <a:rPr lang="en-US" sz="3600" b="1" kern="0" spc="-85" dirty="0">
                <a:solidFill>
                  <a:schemeClr val="bg1"/>
                </a:solidFill>
              </a:rPr>
              <a:t>Consultation &amp; Enrollment Support </a:t>
            </a:r>
            <a:endParaRPr lang="en-US" sz="4800" b="1" u="sng" kern="0" spc="-65" dirty="0">
              <a:solidFill>
                <a:schemeClr val="bg1"/>
              </a:solidFill>
              <a:uFill>
                <a:solidFill>
                  <a:srgbClr val="000000"/>
                </a:solidFill>
              </a:uFill>
            </a:endParaRPr>
          </a:p>
        </p:txBody>
      </p:sp>
      <p:sp>
        <p:nvSpPr>
          <p:cNvPr id="3" name="AutoShape 2" descr="Ascensus Go-to-Market Strategy | Customer Case Study | Insid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Gallagher Insurance, Risk Management and Consulting | Gallagher"/>
          <p:cNvSpPr>
            <a:spLocks noChangeAspect="1" noChangeArrowheads="1"/>
          </p:cNvSpPr>
          <p:nvPr/>
        </p:nvSpPr>
        <p:spPr bwMode="auto">
          <a:xfrm>
            <a:off x="5105400" y="-3199278"/>
            <a:ext cx="45719"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Gallagher | Nashville Area Chamber of Commer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5374" y="288706"/>
            <a:ext cx="2362200" cy="726105"/>
          </a:xfrm>
          <a:prstGeom prst="rect">
            <a:avLst/>
          </a:prstGeom>
          <a:noFill/>
          <a:extLst>
            <a:ext uri="{909E8E84-426E-40DD-AFC4-6F175D3DCCD1}">
              <a14:hiddenFill xmlns:a14="http://schemas.microsoft.com/office/drawing/2010/main">
                <a:solidFill>
                  <a:srgbClr val="FFFFFF"/>
                </a:solidFill>
              </a14:hiddenFill>
            </a:ext>
          </a:extLst>
        </p:spPr>
      </p:pic>
      <p:sp>
        <p:nvSpPr>
          <p:cNvPr id="27" name="object 2"/>
          <p:cNvSpPr txBox="1"/>
          <p:nvPr/>
        </p:nvSpPr>
        <p:spPr>
          <a:xfrm>
            <a:off x="329463" y="1958036"/>
            <a:ext cx="3833495" cy="1280795"/>
          </a:xfrm>
          <a:prstGeom prst="rect">
            <a:avLst/>
          </a:prstGeom>
        </p:spPr>
        <p:txBody>
          <a:bodyPr vert="horz" wrap="square" lIns="0" tIns="12700" rIns="0" bIns="0" rtlCol="0">
            <a:spAutoFit/>
          </a:bodyPr>
          <a:lstStyle/>
          <a:p>
            <a:pPr marL="12700">
              <a:lnSpc>
                <a:spcPct val="100000"/>
              </a:lnSpc>
              <a:spcBef>
                <a:spcPts val="100"/>
              </a:spcBef>
            </a:pPr>
            <a:r>
              <a:rPr sz="2400" spc="105" dirty="0">
                <a:latin typeface="+mj-lt"/>
                <a:cs typeface="Calibri"/>
              </a:rPr>
              <a:t>DID</a:t>
            </a:r>
            <a:r>
              <a:rPr sz="2400" spc="-5" dirty="0">
                <a:latin typeface="+mj-lt"/>
                <a:cs typeface="Calibri"/>
              </a:rPr>
              <a:t> </a:t>
            </a:r>
            <a:r>
              <a:rPr sz="2400" spc="114" dirty="0">
                <a:latin typeface="+mj-lt"/>
                <a:cs typeface="Calibri"/>
              </a:rPr>
              <a:t>YOU</a:t>
            </a:r>
            <a:r>
              <a:rPr sz="2400" spc="-10" dirty="0">
                <a:latin typeface="+mj-lt"/>
                <a:cs typeface="Calibri"/>
              </a:rPr>
              <a:t> </a:t>
            </a:r>
            <a:r>
              <a:rPr sz="2400" spc="114" dirty="0">
                <a:latin typeface="+mj-lt"/>
                <a:cs typeface="Calibri"/>
              </a:rPr>
              <a:t>KNOW?</a:t>
            </a:r>
            <a:endParaRPr sz="2400" dirty="0">
              <a:latin typeface="+mj-lt"/>
              <a:cs typeface="Calibri"/>
            </a:endParaRPr>
          </a:p>
          <a:p>
            <a:pPr marL="12700" marR="5080">
              <a:lnSpc>
                <a:spcPct val="100000"/>
              </a:lnSpc>
              <a:spcBef>
                <a:spcPts val="1960"/>
              </a:spcBef>
            </a:pPr>
            <a:r>
              <a:rPr sz="1400" spc="-100" dirty="0">
                <a:latin typeface="+mj-lt"/>
                <a:cs typeface="Tahoma"/>
              </a:rPr>
              <a:t>If </a:t>
            </a:r>
            <a:r>
              <a:rPr sz="1400" spc="-25" dirty="0">
                <a:latin typeface="+mj-lt"/>
                <a:cs typeface="Tahoma"/>
              </a:rPr>
              <a:t>you </a:t>
            </a:r>
            <a:r>
              <a:rPr sz="1400" spc="-45" dirty="0">
                <a:latin typeface="+mj-lt"/>
                <a:cs typeface="Tahoma"/>
              </a:rPr>
              <a:t>are </a:t>
            </a:r>
            <a:r>
              <a:rPr sz="1400" spc="-20" dirty="0">
                <a:latin typeface="+mj-lt"/>
                <a:cs typeface="Tahoma"/>
              </a:rPr>
              <a:t>age 65 </a:t>
            </a:r>
            <a:r>
              <a:rPr sz="1400" spc="-25" dirty="0">
                <a:latin typeface="+mj-lt"/>
                <a:cs typeface="Tahoma"/>
              </a:rPr>
              <a:t>and </a:t>
            </a:r>
            <a:r>
              <a:rPr sz="1400" spc="-20" dirty="0">
                <a:latin typeface="+mj-lt"/>
                <a:cs typeface="Tahoma"/>
              </a:rPr>
              <a:t>still working </a:t>
            </a:r>
            <a:r>
              <a:rPr sz="1400" spc="-15" dirty="0">
                <a:latin typeface="+mj-lt"/>
                <a:cs typeface="Tahoma"/>
              </a:rPr>
              <a:t>or </a:t>
            </a:r>
            <a:r>
              <a:rPr sz="1400" spc="-25" dirty="0">
                <a:latin typeface="+mj-lt"/>
                <a:cs typeface="Tahoma"/>
              </a:rPr>
              <a:t>planning </a:t>
            </a:r>
            <a:r>
              <a:rPr sz="1400" spc="-5" dirty="0">
                <a:latin typeface="+mj-lt"/>
                <a:cs typeface="Tahoma"/>
              </a:rPr>
              <a:t>to </a:t>
            </a:r>
            <a:r>
              <a:rPr sz="1400" spc="-35" dirty="0">
                <a:latin typeface="+mj-lt"/>
                <a:cs typeface="Tahoma"/>
              </a:rPr>
              <a:t>retire</a:t>
            </a:r>
            <a:r>
              <a:rPr sz="1400" spc="-80" dirty="0">
                <a:latin typeface="+mj-lt"/>
                <a:cs typeface="Tahoma"/>
              </a:rPr>
              <a:t> </a:t>
            </a:r>
            <a:r>
              <a:rPr sz="1400" spc="-45" dirty="0">
                <a:latin typeface="+mj-lt"/>
                <a:cs typeface="Tahoma"/>
              </a:rPr>
              <a:t>soon,</a:t>
            </a:r>
            <a:r>
              <a:rPr sz="1400" spc="-100" dirty="0">
                <a:latin typeface="+mj-lt"/>
                <a:cs typeface="Tahoma"/>
              </a:rPr>
              <a:t> </a:t>
            </a:r>
            <a:r>
              <a:rPr sz="1400" spc="-25" dirty="0">
                <a:latin typeface="+mj-lt"/>
                <a:cs typeface="Tahoma"/>
              </a:rPr>
              <a:t>we</a:t>
            </a:r>
            <a:r>
              <a:rPr sz="1400" spc="-100" dirty="0">
                <a:latin typeface="+mj-lt"/>
                <a:cs typeface="Tahoma"/>
              </a:rPr>
              <a:t> </a:t>
            </a:r>
            <a:r>
              <a:rPr sz="1400" spc="-20" dirty="0">
                <a:latin typeface="+mj-lt"/>
                <a:cs typeface="Tahoma"/>
              </a:rPr>
              <a:t>now</a:t>
            </a:r>
            <a:r>
              <a:rPr sz="1400" spc="-95" dirty="0">
                <a:latin typeface="+mj-lt"/>
                <a:cs typeface="Tahoma"/>
              </a:rPr>
              <a:t> </a:t>
            </a:r>
            <a:r>
              <a:rPr sz="1400" spc="-45" dirty="0">
                <a:latin typeface="+mj-lt"/>
                <a:cs typeface="Tahoma"/>
              </a:rPr>
              <a:t>have</a:t>
            </a:r>
            <a:r>
              <a:rPr sz="1400" spc="-85" dirty="0">
                <a:latin typeface="+mj-lt"/>
                <a:cs typeface="Tahoma"/>
              </a:rPr>
              <a:t> </a:t>
            </a:r>
            <a:r>
              <a:rPr sz="1400" spc="-45" dirty="0">
                <a:latin typeface="+mj-lt"/>
                <a:cs typeface="Tahoma"/>
              </a:rPr>
              <a:t>a</a:t>
            </a:r>
            <a:r>
              <a:rPr sz="1400" spc="-95" dirty="0">
                <a:latin typeface="+mj-lt"/>
                <a:cs typeface="Tahoma"/>
              </a:rPr>
              <a:t> </a:t>
            </a:r>
            <a:r>
              <a:rPr sz="1400" spc="20" dirty="0">
                <a:latin typeface="+mj-lt"/>
                <a:cs typeface="Calibri"/>
              </a:rPr>
              <a:t>free</a:t>
            </a:r>
            <a:r>
              <a:rPr sz="1400" spc="35" dirty="0">
                <a:latin typeface="+mj-lt"/>
                <a:cs typeface="Calibri"/>
              </a:rPr>
              <a:t> </a:t>
            </a:r>
            <a:r>
              <a:rPr sz="1400" spc="-35" dirty="0">
                <a:latin typeface="+mj-lt"/>
                <a:cs typeface="Tahoma"/>
              </a:rPr>
              <a:t>resource</a:t>
            </a:r>
            <a:r>
              <a:rPr sz="1400" spc="-80" dirty="0">
                <a:latin typeface="+mj-lt"/>
                <a:cs typeface="Tahoma"/>
              </a:rPr>
              <a:t> </a:t>
            </a:r>
            <a:r>
              <a:rPr sz="1400" spc="-20" dirty="0">
                <a:latin typeface="+mj-lt"/>
                <a:cs typeface="Tahoma"/>
              </a:rPr>
              <a:t>for</a:t>
            </a:r>
            <a:r>
              <a:rPr sz="1400" spc="-100" dirty="0">
                <a:latin typeface="+mj-lt"/>
                <a:cs typeface="Tahoma"/>
              </a:rPr>
              <a:t> </a:t>
            </a:r>
            <a:r>
              <a:rPr sz="1400" spc="-25" dirty="0">
                <a:latin typeface="+mj-lt"/>
                <a:cs typeface="Tahoma"/>
              </a:rPr>
              <a:t>you</a:t>
            </a:r>
            <a:r>
              <a:rPr sz="1400" spc="-95" dirty="0">
                <a:latin typeface="+mj-lt"/>
                <a:cs typeface="Tahoma"/>
              </a:rPr>
              <a:t> </a:t>
            </a:r>
            <a:r>
              <a:rPr sz="1400" spc="-5" dirty="0">
                <a:latin typeface="+mj-lt"/>
                <a:cs typeface="Tahoma"/>
              </a:rPr>
              <a:t>to </a:t>
            </a:r>
            <a:r>
              <a:rPr sz="1400" spc="-425" dirty="0">
                <a:latin typeface="+mj-lt"/>
                <a:cs typeface="Tahoma"/>
              </a:rPr>
              <a:t> </a:t>
            </a:r>
            <a:r>
              <a:rPr sz="1400" spc="-10" dirty="0">
                <a:latin typeface="+mj-lt"/>
                <a:cs typeface="Tahoma"/>
              </a:rPr>
              <a:t>g</a:t>
            </a:r>
            <a:r>
              <a:rPr sz="1400" spc="-15" dirty="0">
                <a:latin typeface="+mj-lt"/>
                <a:cs typeface="Tahoma"/>
              </a:rPr>
              <a:t>e</a:t>
            </a:r>
            <a:r>
              <a:rPr sz="1400" spc="5" dirty="0">
                <a:latin typeface="+mj-lt"/>
                <a:cs typeface="Tahoma"/>
              </a:rPr>
              <a:t>t</a:t>
            </a:r>
            <a:r>
              <a:rPr sz="1400" spc="-105" dirty="0">
                <a:latin typeface="+mj-lt"/>
                <a:cs typeface="Tahoma"/>
              </a:rPr>
              <a:t> </a:t>
            </a:r>
            <a:r>
              <a:rPr sz="1400" spc="-40" dirty="0">
                <a:latin typeface="+mj-lt"/>
                <a:cs typeface="Tahoma"/>
              </a:rPr>
              <a:t>a</a:t>
            </a:r>
            <a:r>
              <a:rPr sz="1400" spc="-45" dirty="0">
                <a:latin typeface="+mj-lt"/>
                <a:cs typeface="Tahoma"/>
              </a:rPr>
              <a:t>n</a:t>
            </a:r>
            <a:r>
              <a:rPr sz="1400" spc="-60" dirty="0">
                <a:latin typeface="+mj-lt"/>
                <a:cs typeface="Tahoma"/>
              </a:rPr>
              <a:t>s</a:t>
            </a:r>
            <a:r>
              <a:rPr sz="1400" spc="-20" dirty="0">
                <a:latin typeface="+mj-lt"/>
                <a:cs typeface="Tahoma"/>
              </a:rPr>
              <a:t>w</a:t>
            </a:r>
            <a:r>
              <a:rPr sz="1400" spc="-35" dirty="0">
                <a:latin typeface="+mj-lt"/>
                <a:cs typeface="Tahoma"/>
              </a:rPr>
              <a:t>ers</a:t>
            </a:r>
            <a:r>
              <a:rPr sz="1400" spc="-90" dirty="0">
                <a:latin typeface="+mj-lt"/>
                <a:cs typeface="Tahoma"/>
              </a:rPr>
              <a:t> </a:t>
            </a:r>
            <a:r>
              <a:rPr sz="1400" spc="-15" dirty="0">
                <a:latin typeface="+mj-lt"/>
                <a:cs typeface="Tahoma"/>
              </a:rPr>
              <a:t>t</a:t>
            </a:r>
            <a:r>
              <a:rPr sz="1400" dirty="0">
                <a:latin typeface="+mj-lt"/>
                <a:cs typeface="Tahoma"/>
              </a:rPr>
              <a:t>o</a:t>
            </a:r>
            <a:r>
              <a:rPr sz="1400" spc="-105" dirty="0">
                <a:latin typeface="+mj-lt"/>
                <a:cs typeface="Tahoma"/>
              </a:rPr>
              <a:t> </a:t>
            </a:r>
            <a:r>
              <a:rPr sz="1400" spc="5" dirty="0">
                <a:latin typeface="+mj-lt"/>
                <a:cs typeface="Tahoma"/>
              </a:rPr>
              <a:t>q</a:t>
            </a:r>
            <a:r>
              <a:rPr sz="1400" spc="-45" dirty="0">
                <a:latin typeface="+mj-lt"/>
                <a:cs typeface="Tahoma"/>
              </a:rPr>
              <a:t>u</a:t>
            </a:r>
            <a:r>
              <a:rPr sz="1400" spc="-35" dirty="0">
                <a:latin typeface="+mj-lt"/>
                <a:cs typeface="Tahoma"/>
              </a:rPr>
              <a:t>e</a:t>
            </a:r>
            <a:r>
              <a:rPr sz="1400" spc="-45" dirty="0">
                <a:latin typeface="+mj-lt"/>
                <a:cs typeface="Tahoma"/>
              </a:rPr>
              <a:t>s</a:t>
            </a:r>
            <a:r>
              <a:rPr sz="1400" spc="-5" dirty="0">
                <a:latin typeface="+mj-lt"/>
                <a:cs typeface="Tahoma"/>
              </a:rPr>
              <a:t>t</a:t>
            </a:r>
            <a:r>
              <a:rPr sz="1400" spc="-10" dirty="0">
                <a:latin typeface="+mj-lt"/>
                <a:cs typeface="Tahoma"/>
              </a:rPr>
              <a:t>i</a:t>
            </a:r>
            <a:r>
              <a:rPr sz="1400" spc="-5" dirty="0">
                <a:latin typeface="+mj-lt"/>
                <a:cs typeface="Tahoma"/>
              </a:rPr>
              <a:t>o</a:t>
            </a:r>
            <a:r>
              <a:rPr sz="1400" spc="-45" dirty="0">
                <a:latin typeface="+mj-lt"/>
                <a:cs typeface="Tahoma"/>
              </a:rPr>
              <a:t>n</a:t>
            </a:r>
            <a:r>
              <a:rPr sz="1400" spc="-85" dirty="0">
                <a:latin typeface="+mj-lt"/>
                <a:cs typeface="Tahoma"/>
              </a:rPr>
              <a:t>s,</a:t>
            </a:r>
            <a:r>
              <a:rPr lang="en-US" sz="1400" spc="-85" dirty="0">
                <a:latin typeface="+mj-lt"/>
                <a:cs typeface="Tahoma"/>
              </a:rPr>
              <a:t> </a:t>
            </a:r>
            <a:r>
              <a:rPr sz="1400" spc="-100" dirty="0">
                <a:latin typeface="+mj-lt"/>
                <a:cs typeface="Tahoma"/>
              </a:rPr>
              <a:t> </a:t>
            </a:r>
            <a:r>
              <a:rPr sz="1400" spc="-20" dirty="0">
                <a:latin typeface="+mj-lt"/>
                <a:cs typeface="Tahoma"/>
              </a:rPr>
              <a:t>li</a:t>
            </a:r>
            <a:r>
              <a:rPr sz="1400" spc="-60" dirty="0">
                <a:latin typeface="+mj-lt"/>
                <a:cs typeface="Tahoma"/>
              </a:rPr>
              <a:t>k</a:t>
            </a:r>
            <a:r>
              <a:rPr sz="1400" spc="-35" dirty="0">
                <a:latin typeface="+mj-lt"/>
                <a:cs typeface="Tahoma"/>
              </a:rPr>
              <a:t>e</a:t>
            </a:r>
            <a:r>
              <a:rPr sz="1400" spc="-195" dirty="0">
                <a:latin typeface="+mj-lt"/>
                <a:cs typeface="Tahoma"/>
              </a:rPr>
              <a:t>:</a:t>
            </a:r>
            <a:endParaRPr sz="1400" dirty="0">
              <a:latin typeface="+mj-lt"/>
              <a:cs typeface="Tahoma"/>
            </a:endParaRPr>
          </a:p>
        </p:txBody>
      </p:sp>
      <p:sp>
        <p:nvSpPr>
          <p:cNvPr id="28" name="object 3"/>
          <p:cNvSpPr txBox="1"/>
          <p:nvPr/>
        </p:nvSpPr>
        <p:spPr>
          <a:xfrm>
            <a:off x="329463" y="3426434"/>
            <a:ext cx="3543300" cy="227626"/>
          </a:xfrm>
          <a:prstGeom prst="rect">
            <a:avLst/>
          </a:prstGeom>
        </p:spPr>
        <p:txBody>
          <a:bodyPr vert="horz" wrap="square" lIns="0" tIns="12065" rIns="0" bIns="0" rtlCol="0">
            <a:spAutoFit/>
          </a:bodyPr>
          <a:lstStyle/>
          <a:p>
            <a:pPr marL="297815" indent="-285750">
              <a:lnSpc>
                <a:spcPct val="100000"/>
              </a:lnSpc>
              <a:spcBef>
                <a:spcPts val="95"/>
              </a:spcBef>
              <a:buClr>
                <a:srgbClr val="6EACDE"/>
              </a:buClr>
              <a:buFont typeface="Arial"/>
              <a:buChar char="•"/>
              <a:tabLst>
                <a:tab pos="297815" algn="l"/>
                <a:tab pos="298450" algn="l"/>
              </a:tabLst>
            </a:pPr>
            <a:r>
              <a:rPr sz="1400" spc="-10" dirty="0">
                <a:latin typeface="+mj-lt"/>
                <a:cs typeface="Tahoma"/>
              </a:rPr>
              <a:t>What</a:t>
            </a:r>
            <a:r>
              <a:rPr sz="1400" spc="-90" dirty="0">
                <a:latin typeface="+mj-lt"/>
                <a:cs typeface="Tahoma"/>
              </a:rPr>
              <a:t> </a:t>
            </a:r>
            <a:r>
              <a:rPr sz="1400" spc="-15" dirty="0">
                <a:latin typeface="+mj-lt"/>
                <a:cs typeface="Tahoma"/>
              </a:rPr>
              <a:t>action</a:t>
            </a:r>
            <a:r>
              <a:rPr sz="1400" spc="-85" dirty="0">
                <a:latin typeface="+mj-lt"/>
                <a:cs typeface="Tahoma"/>
              </a:rPr>
              <a:t> </a:t>
            </a:r>
            <a:r>
              <a:rPr sz="1400" spc="-25" dirty="0">
                <a:latin typeface="+mj-lt"/>
                <a:cs typeface="Tahoma"/>
              </a:rPr>
              <a:t>must</a:t>
            </a:r>
            <a:r>
              <a:rPr sz="1400" spc="-95" dirty="0">
                <a:latin typeface="+mj-lt"/>
                <a:cs typeface="Tahoma"/>
              </a:rPr>
              <a:t> </a:t>
            </a:r>
            <a:r>
              <a:rPr sz="1400" spc="-185" dirty="0">
                <a:latin typeface="+mj-lt"/>
                <a:cs typeface="Tahoma"/>
              </a:rPr>
              <a:t>I</a:t>
            </a:r>
            <a:r>
              <a:rPr sz="1400" spc="-100" dirty="0">
                <a:latin typeface="+mj-lt"/>
                <a:cs typeface="Tahoma"/>
              </a:rPr>
              <a:t> </a:t>
            </a:r>
            <a:r>
              <a:rPr lang="en-US" sz="1400" spc="-100" dirty="0">
                <a:latin typeface="+mj-lt"/>
                <a:cs typeface="Tahoma"/>
              </a:rPr>
              <a:t> </a:t>
            </a:r>
            <a:r>
              <a:rPr sz="1400" spc="-30" dirty="0">
                <a:latin typeface="+mj-lt"/>
                <a:cs typeface="Tahoma"/>
              </a:rPr>
              <a:t>take</a:t>
            </a:r>
            <a:r>
              <a:rPr sz="1400" spc="-95" dirty="0">
                <a:latin typeface="+mj-lt"/>
                <a:cs typeface="Tahoma"/>
              </a:rPr>
              <a:t> </a:t>
            </a:r>
            <a:r>
              <a:rPr sz="1400" spc="-5" dirty="0">
                <a:latin typeface="+mj-lt"/>
                <a:cs typeface="Tahoma"/>
              </a:rPr>
              <a:t>to</a:t>
            </a:r>
            <a:r>
              <a:rPr sz="1400" spc="-105" dirty="0">
                <a:latin typeface="+mj-lt"/>
                <a:cs typeface="Tahoma"/>
              </a:rPr>
              <a:t> </a:t>
            </a:r>
            <a:r>
              <a:rPr sz="1400" spc="-25" dirty="0">
                <a:latin typeface="+mj-lt"/>
                <a:cs typeface="Tahoma"/>
              </a:rPr>
              <a:t>avoid</a:t>
            </a:r>
            <a:r>
              <a:rPr sz="1400" spc="-100" dirty="0">
                <a:latin typeface="+mj-lt"/>
                <a:cs typeface="Tahoma"/>
              </a:rPr>
              <a:t> </a:t>
            </a:r>
            <a:r>
              <a:rPr sz="1400" spc="-30" dirty="0">
                <a:latin typeface="+mj-lt"/>
                <a:cs typeface="Tahoma"/>
              </a:rPr>
              <a:t>penalties?</a:t>
            </a:r>
            <a:endParaRPr sz="1400" dirty="0">
              <a:latin typeface="+mj-lt"/>
              <a:cs typeface="Tahoma"/>
            </a:endParaRPr>
          </a:p>
        </p:txBody>
      </p:sp>
      <p:sp>
        <p:nvSpPr>
          <p:cNvPr id="29" name="object 4"/>
          <p:cNvSpPr txBox="1"/>
          <p:nvPr/>
        </p:nvSpPr>
        <p:spPr>
          <a:xfrm>
            <a:off x="329542" y="3853053"/>
            <a:ext cx="3055620" cy="452120"/>
          </a:xfrm>
          <a:prstGeom prst="rect">
            <a:avLst/>
          </a:prstGeom>
        </p:spPr>
        <p:txBody>
          <a:bodyPr vert="horz" wrap="square" lIns="0" tIns="12065" rIns="0" bIns="0" rtlCol="0">
            <a:spAutoFit/>
          </a:bodyPr>
          <a:lstStyle/>
          <a:p>
            <a:pPr marL="297815" marR="5080" indent="-285750">
              <a:lnSpc>
                <a:spcPct val="100000"/>
              </a:lnSpc>
              <a:spcBef>
                <a:spcPts val="95"/>
              </a:spcBef>
              <a:buClr>
                <a:srgbClr val="6EACDE"/>
              </a:buClr>
              <a:buFont typeface="Arial"/>
              <a:buChar char="•"/>
              <a:tabLst>
                <a:tab pos="297815" algn="l"/>
                <a:tab pos="298450" algn="l"/>
              </a:tabLst>
            </a:pPr>
            <a:r>
              <a:rPr sz="1400" spc="5" dirty="0">
                <a:latin typeface="+mj-lt"/>
                <a:cs typeface="Tahoma"/>
              </a:rPr>
              <a:t>Wh</a:t>
            </a:r>
            <a:r>
              <a:rPr sz="1400" spc="-50" dirty="0">
                <a:latin typeface="+mj-lt"/>
                <a:cs typeface="Tahoma"/>
              </a:rPr>
              <a:t>a</a:t>
            </a:r>
            <a:r>
              <a:rPr sz="1400" spc="5" dirty="0">
                <a:latin typeface="+mj-lt"/>
                <a:cs typeface="Tahoma"/>
              </a:rPr>
              <a:t>t</a:t>
            </a:r>
            <a:r>
              <a:rPr sz="1400" spc="-90" dirty="0">
                <a:latin typeface="+mj-lt"/>
                <a:cs typeface="Tahoma"/>
              </a:rPr>
              <a:t> </a:t>
            </a:r>
            <a:r>
              <a:rPr sz="1400" spc="-20" dirty="0">
                <a:latin typeface="+mj-lt"/>
                <a:cs typeface="Tahoma"/>
              </a:rPr>
              <a:t>i</a:t>
            </a:r>
            <a:r>
              <a:rPr sz="1400" spc="-35" dirty="0">
                <a:latin typeface="+mj-lt"/>
                <a:cs typeface="Tahoma"/>
              </a:rPr>
              <a:t>s</a:t>
            </a:r>
            <a:r>
              <a:rPr sz="1400" spc="-105" dirty="0">
                <a:latin typeface="+mj-lt"/>
                <a:cs typeface="Tahoma"/>
              </a:rPr>
              <a:t> </a:t>
            </a:r>
            <a:r>
              <a:rPr sz="1400" spc="-35" dirty="0">
                <a:latin typeface="+mj-lt"/>
                <a:cs typeface="Tahoma"/>
              </a:rPr>
              <a:t>Me</a:t>
            </a:r>
            <a:r>
              <a:rPr sz="1400" spc="15" dirty="0">
                <a:latin typeface="+mj-lt"/>
                <a:cs typeface="Tahoma"/>
              </a:rPr>
              <a:t>d</a:t>
            </a:r>
            <a:r>
              <a:rPr sz="1400" spc="-20" dirty="0">
                <a:latin typeface="+mj-lt"/>
                <a:cs typeface="Tahoma"/>
              </a:rPr>
              <a:t>i</a:t>
            </a:r>
            <a:r>
              <a:rPr sz="1400" spc="10" dirty="0">
                <a:latin typeface="+mj-lt"/>
                <a:cs typeface="Tahoma"/>
              </a:rPr>
              <a:t>c</a:t>
            </a:r>
            <a:r>
              <a:rPr sz="1400" spc="-45" dirty="0">
                <a:latin typeface="+mj-lt"/>
                <a:cs typeface="Tahoma"/>
              </a:rPr>
              <a:t>a</a:t>
            </a:r>
            <a:r>
              <a:rPr sz="1400" spc="-60" dirty="0">
                <a:latin typeface="+mj-lt"/>
                <a:cs typeface="Tahoma"/>
              </a:rPr>
              <a:t>r</a:t>
            </a:r>
            <a:r>
              <a:rPr sz="1400" spc="-35" dirty="0">
                <a:latin typeface="+mj-lt"/>
                <a:cs typeface="Tahoma"/>
              </a:rPr>
              <a:t>e</a:t>
            </a:r>
            <a:r>
              <a:rPr sz="1400" spc="-70" dirty="0">
                <a:latin typeface="+mj-lt"/>
                <a:cs typeface="Tahoma"/>
              </a:rPr>
              <a:t> </a:t>
            </a:r>
            <a:r>
              <a:rPr sz="1400" spc="15" dirty="0">
                <a:latin typeface="+mj-lt"/>
                <a:cs typeface="Tahoma"/>
              </a:rPr>
              <a:t>P</a:t>
            </a:r>
            <a:r>
              <a:rPr sz="1400" spc="-45" dirty="0">
                <a:latin typeface="+mj-lt"/>
                <a:cs typeface="Tahoma"/>
              </a:rPr>
              <a:t>a</a:t>
            </a:r>
            <a:r>
              <a:rPr sz="1400" spc="-30" dirty="0">
                <a:latin typeface="+mj-lt"/>
                <a:cs typeface="Tahoma"/>
              </a:rPr>
              <a:t>r</a:t>
            </a:r>
            <a:r>
              <a:rPr sz="1400" spc="5" dirty="0">
                <a:latin typeface="+mj-lt"/>
                <a:cs typeface="Tahoma"/>
              </a:rPr>
              <a:t>t</a:t>
            </a:r>
            <a:r>
              <a:rPr sz="1400" spc="-100" dirty="0">
                <a:latin typeface="+mj-lt"/>
                <a:cs typeface="Tahoma"/>
              </a:rPr>
              <a:t> </a:t>
            </a:r>
            <a:r>
              <a:rPr sz="1400" spc="95" dirty="0">
                <a:latin typeface="+mj-lt"/>
                <a:cs typeface="Tahoma"/>
              </a:rPr>
              <a:t>A</a:t>
            </a:r>
            <a:r>
              <a:rPr sz="1400" spc="-135" dirty="0">
                <a:latin typeface="+mj-lt"/>
                <a:cs typeface="Tahoma"/>
              </a:rPr>
              <a:t>,</a:t>
            </a:r>
            <a:r>
              <a:rPr sz="1400" spc="-105" dirty="0">
                <a:latin typeface="+mj-lt"/>
                <a:cs typeface="Tahoma"/>
              </a:rPr>
              <a:t> </a:t>
            </a:r>
            <a:r>
              <a:rPr sz="1400" spc="-75" dirty="0">
                <a:latin typeface="+mj-lt"/>
                <a:cs typeface="Tahoma"/>
              </a:rPr>
              <a:t>B</a:t>
            </a:r>
            <a:r>
              <a:rPr sz="1400" spc="-35" dirty="0">
                <a:latin typeface="+mj-lt"/>
                <a:cs typeface="Tahoma"/>
              </a:rPr>
              <a:t>,</a:t>
            </a:r>
            <a:r>
              <a:rPr sz="1400" spc="-105" dirty="0">
                <a:latin typeface="+mj-lt"/>
                <a:cs typeface="Tahoma"/>
              </a:rPr>
              <a:t> </a:t>
            </a:r>
            <a:r>
              <a:rPr sz="1400" spc="15" dirty="0">
                <a:latin typeface="+mj-lt"/>
                <a:cs typeface="Tahoma"/>
              </a:rPr>
              <a:t>C</a:t>
            </a:r>
            <a:r>
              <a:rPr sz="1400" spc="-135" dirty="0">
                <a:latin typeface="+mj-lt"/>
                <a:cs typeface="Tahoma"/>
              </a:rPr>
              <a:t>,</a:t>
            </a:r>
            <a:r>
              <a:rPr sz="1400" spc="-100" dirty="0">
                <a:latin typeface="+mj-lt"/>
                <a:cs typeface="Tahoma"/>
              </a:rPr>
              <a:t> </a:t>
            </a:r>
            <a:r>
              <a:rPr sz="1400" spc="-65" dirty="0">
                <a:latin typeface="+mj-lt"/>
                <a:cs typeface="Tahoma"/>
              </a:rPr>
              <a:t>D</a:t>
            </a:r>
            <a:r>
              <a:rPr sz="1400" spc="-135" dirty="0">
                <a:latin typeface="+mj-lt"/>
                <a:cs typeface="Tahoma"/>
              </a:rPr>
              <a:t>,</a:t>
            </a:r>
            <a:r>
              <a:rPr sz="1400" spc="-110" dirty="0">
                <a:latin typeface="+mj-lt"/>
                <a:cs typeface="Tahoma"/>
              </a:rPr>
              <a:t> </a:t>
            </a:r>
            <a:r>
              <a:rPr lang="en-US" sz="1400" spc="-110" dirty="0">
                <a:latin typeface="+mj-lt"/>
                <a:cs typeface="Tahoma"/>
              </a:rPr>
              <a:t> </a:t>
            </a:r>
            <a:r>
              <a:rPr sz="1400" spc="-45" dirty="0">
                <a:latin typeface="+mj-lt"/>
                <a:cs typeface="Tahoma"/>
              </a:rPr>
              <a:t>a</a:t>
            </a:r>
            <a:r>
              <a:rPr sz="1400" spc="-15" dirty="0">
                <a:latin typeface="+mj-lt"/>
                <a:cs typeface="Tahoma"/>
              </a:rPr>
              <a:t>nd  </a:t>
            </a:r>
            <a:r>
              <a:rPr sz="1400" spc="-20" dirty="0">
                <a:latin typeface="+mj-lt"/>
                <a:cs typeface="Tahoma"/>
              </a:rPr>
              <a:t>Supplement</a:t>
            </a:r>
            <a:r>
              <a:rPr sz="1400" spc="-85" dirty="0">
                <a:latin typeface="+mj-lt"/>
                <a:cs typeface="Tahoma"/>
              </a:rPr>
              <a:t> </a:t>
            </a:r>
            <a:r>
              <a:rPr sz="1400" spc="-55" dirty="0">
                <a:latin typeface="+mj-lt"/>
                <a:cs typeface="Tahoma"/>
              </a:rPr>
              <a:t>Insurance?</a:t>
            </a:r>
            <a:endParaRPr sz="1400" dirty="0">
              <a:latin typeface="+mj-lt"/>
              <a:cs typeface="Tahoma"/>
            </a:endParaRPr>
          </a:p>
        </p:txBody>
      </p:sp>
      <p:sp>
        <p:nvSpPr>
          <p:cNvPr id="30" name="object 5"/>
          <p:cNvSpPr txBox="1"/>
          <p:nvPr/>
        </p:nvSpPr>
        <p:spPr>
          <a:xfrm>
            <a:off x="329542" y="4493184"/>
            <a:ext cx="3218815" cy="227626"/>
          </a:xfrm>
          <a:prstGeom prst="rect">
            <a:avLst/>
          </a:prstGeom>
        </p:spPr>
        <p:txBody>
          <a:bodyPr vert="horz" wrap="square" lIns="0" tIns="12065" rIns="0" bIns="0" rtlCol="0">
            <a:spAutoFit/>
          </a:bodyPr>
          <a:lstStyle/>
          <a:p>
            <a:pPr marL="297815" indent="-285750">
              <a:lnSpc>
                <a:spcPct val="100000"/>
              </a:lnSpc>
              <a:spcBef>
                <a:spcPts val="95"/>
              </a:spcBef>
              <a:buClr>
                <a:srgbClr val="6EACDE"/>
              </a:buClr>
              <a:buFont typeface="Arial"/>
              <a:buChar char="•"/>
              <a:tabLst>
                <a:tab pos="297815" algn="l"/>
                <a:tab pos="298450" algn="l"/>
              </a:tabLst>
            </a:pPr>
            <a:r>
              <a:rPr sz="1400" spc="50" dirty="0">
                <a:latin typeface="+mj-lt"/>
                <a:cs typeface="Tahoma"/>
              </a:rPr>
              <a:t>W</a:t>
            </a:r>
            <a:r>
              <a:rPr sz="1400" spc="-40" dirty="0">
                <a:latin typeface="+mj-lt"/>
                <a:cs typeface="Tahoma"/>
              </a:rPr>
              <a:t>h</a:t>
            </a:r>
            <a:r>
              <a:rPr sz="1400" spc="-35" dirty="0">
                <a:latin typeface="+mj-lt"/>
                <a:cs typeface="Tahoma"/>
              </a:rPr>
              <a:t>e</a:t>
            </a:r>
            <a:r>
              <a:rPr sz="1400" spc="-40" dirty="0">
                <a:latin typeface="+mj-lt"/>
                <a:cs typeface="Tahoma"/>
              </a:rPr>
              <a:t>n</a:t>
            </a:r>
            <a:r>
              <a:rPr sz="1400" spc="-80" dirty="0">
                <a:latin typeface="+mj-lt"/>
                <a:cs typeface="Tahoma"/>
              </a:rPr>
              <a:t> </a:t>
            </a:r>
            <a:r>
              <a:rPr sz="1400" spc="-45" dirty="0">
                <a:latin typeface="+mj-lt"/>
                <a:cs typeface="Tahoma"/>
              </a:rPr>
              <a:t>an</a:t>
            </a:r>
            <a:r>
              <a:rPr sz="1400" spc="15" dirty="0">
                <a:latin typeface="+mj-lt"/>
                <a:cs typeface="Tahoma"/>
              </a:rPr>
              <a:t>d</a:t>
            </a:r>
            <a:r>
              <a:rPr sz="1400" spc="-95" dirty="0">
                <a:latin typeface="+mj-lt"/>
                <a:cs typeface="Tahoma"/>
              </a:rPr>
              <a:t> </a:t>
            </a:r>
            <a:r>
              <a:rPr sz="1400" spc="-45" dirty="0">
                <a:latin typeface="+mj-lt"/>
                <a:cs typeface="Tahoma"/>
              </a:rPr>
              <a:t>h</a:t>
            </a:r>
            <a:r>
              <a:rPr sz="1400" spc="-35" dirty="0">
                <a:latin typeface="+mj-lt"/>
                <a:cs typeface="Tahoma"/>
              </a:rPr>
              <a:t>o</a:t>
            </a:r>
            <a:r>
              <a:rPr sz="1400" spc="10" dirty="0">
                <a:latin typeface="+mj-lt"/>
                <a:cs typeface="Tahoma"/>
              </a:rPr>
              <a:t>w</a:t>
            </a:r>
            <a:r>
              <a:rPr sz="1400" spc="-95" dirty="0">
                <a:latin typeface="+mj-lt"/>
                <a:cs typeface="Tahoma"/>
              </a:rPr>
              <a:t> </a:t>
            </a:r>
            <a:r>
              <a:rPr sz="1400" spc="15" dirty="0">
                <a:latin typeface="+mj-lt"/>
                <a:cs typeface="Tahoma"/>
              </a:rPr>
              <a:t>d</a:t>
            </a:r>
            <a:r>
              <a:rPr sz="1400" dirty="0">
                <a:latin typeface="+mj-lt"/>
                <a:cs typeface="Tahoma"/>
              </a:rPr>
              <a:t>o</a:t>
            </a:r>
            <a:r>
              <a:rPr sz="1400" spc="-105" dirty="0">
                <a:latin typeface="+mj-lt"/>
                <a:cs typeface="Tahoma"/>
              </a:rPr>
              <a:t> </a:t>
            </a:r>
            <a:r>
              <a:rPr sz="1400" spc="-185" dirty="0">
                <a:latin typeface="+mj-lt"/>
                <a:cs typeface="Tahoma"/>
              </a:rPr>
              <a:t>I</a:t>
            </a:r>
            <a:r>
              <a:rPr sz="1400" spc="-100" dirty="0">
                <a:latin typeface="+mj-lt"/>
                <a:cs typeface="Tahoma"/>
              </a:rPr>
              <a:t> </a:t>
            </a:r>
            <a:r>
              <a:rPr lang="en-US" sz="1400" spc="-100" dirty="0">
                <a:latin typeface="+mj-lt"/>
                <a:cs typeface="Tahoma"/>
              </a:rPr>
              <a:t> </a:t>
            </a:r>
            <a:r>
              <a:rPr sz="1400" spc="-35" dirty="0">
                <a:latin typeface="+mj-lt"/>
                <a:cs typeface="Tahoma"/>
              </a:rPr>
              <a:t>e</a:t>
            </a:r>
            <a:r>
              <a:rPr sz="1400" spc="-45" dirty="0">
                <a:latin typeface="+mj-lt"/>
                <a:cs typeface="Tahoma"/>
              </a:rPr>
              <a:t>n</a:t>
            </a:r>
            <a:r>
              <a:rPr sz="1400" spc="-60" dirty="0">
                <a:latin typeface="+mj-lt"/>
                <a:cs typeface="Tahoma"/>
              </a:rPr>
              <a:t>r</a:t>
            </a:r>
            <a:r>
              <a:rPr sz="1400" spc="-5" dirty="0">
                <a:latin typeface="+mj-lt"/>
                <a:cs typeface="Tahoma"/>
              </a:rPr>
              <a:t>o</a:t>
            </a:r>
            <a:r>
              <a:rPr sz="1400" spc="-20" dirty="0">
                <a:latin typeface="+mj-lt"/>
                <a:cs typeface="Tahoma"/>
              </a:rPr>
              <a:t>l</a:t>
            </a:r>
            <a:r>
              <a:rPr sz="1400" spc="-15" dirty="0">
                <a:latin typeface="+mj-lt"/>
                <a:cs typeface="Tahoma"/>
              </a:rPr>
              <a:t>l</a:t>
            </a:r>
            <a:r>
              <a:rPr sz="1400" spc="-75" dirty="0">
                <a:latin typeface="+mj-lt"/>
                <a:cs typeface="Tahoma"/>
              </a:rPr>
              <a:t> </a:t>
            </a:r>
            <a:r>
              <a:rPr sz="1400" spc="-20" dirty="0">
                <a:latin typeface="+mj-lt"/>
                <a:cs typeface="Tahoma"/>
              </a:rPr>
              <a:t>i</a:t>
            </a:r>
            <a:r>
              <a:rPr sz="1400" spc="-40" dirty="0">
                <a:latin typeface="+mj-lt"/>
                <a:cs typeface="Tahoma"/>
              </a:rPr>
              <a:t>n</a:t>
            </a:r>
            <a:r>
              <a:rPr sz="1400" spc="-95" dirty="0">
                <a:latin typeface="+mj-lt"/>
                <a:cs typeface="Tahoma"/>
              </a:rPr>
              <a:t> </a:t>
            </a:r>
            <a:r>
              <a:rPr sz="1400" spc="-35" dirty="0">
                <a:latin typeface="+mj-lt"/>
                <a:cs typeface="Tahoma"/>
              </a:rPr>
              <a:t>Me</a:t>
            </a:r>
            <a:r>
              <a:rPr sz="1400" spc="15" dirty="0">
                <a:latin typeface="+mj-lt"/>
                <a:cs typeface="Tahoma"/>
              </a:rPr>
              <a:t>d</a:t>
            </a:r>
            <a:r>
              <a:rPr sz="1400" spc="-20" dirty="0">
                <a:latin typeface="+mj-lt"/>
                <a:cs typeface="Tahoma"/>
              </a:rPr>
              <a:t>i</a:t>
            </a:r>
            <a:r>
              <a:rPr sz="1400" spc="10" dirty="0">
                <a:latin typeface="+mj-lt"/>
                <a:cs typeface="Tahoma"/>
              </a:rPr>
              <a:t>c</a:t>
            </a:r>
            <a:r>
              <a:rPr sz="1400" spc="-45" dirty="0">
                <a:latin typeface="+mj-lt"/>
                <a:cs typeface="Tahoma"/>
              </a:rPr>
              <a:t>a</a:t>
            </a:r>
            <a:r>
              <a:rPr sz="1400" spc="-60" dirty="0">
                <a:latin typeface="+mj-lt"/>
                <a:cs typeface="Tahoma"/>
              </a:rPr>
              <a:t>r</a:t>
            </a:r>
            <a:r>
              <a:rPr sz="1400" spc="-90" dirty="0">
                <a:latin typeface="+mj-lt"/>
                <a:cs typeface="Tahoma"/>
              </a:rPr>
              <a:t>e</a:t>
            </a:r>
            <a:r>
              <a:rPr sz="1400" spc="-15" dirty="0">
                <a:latin typeface="+mj-lt"/>
                <a:cs typeface="Tahoma"/>
              </a:rPr>
              <a:t>?</a:t>
            </a:r>
            <a:endParaRPr sz="1400" dirty="0">
              <a:latin typeface="+mj-lt"/>
              <a:cs typeface="Tahoma"/>
            </a:endParaRPr>
          </a:p>
        </p:txBody>
      </p:sp>
      <p:sp>
        <p:nvSpPr>
          <p:cNvPr id="31" name="object 6"/>
          <p:cNvSpPr txBox="1"/>
          <p:nvPr/>
        </p:nvSpPr>
        <p:spPr>
          <a:xfrm>
            <a:off x="329542" y="4919853"/>
            <a:ext cx="3426460" cy="227626"/>
          </a:xfrm>
          <a:prstGeom prst="rect">
            <a:avLst/>
          </a:prstGeom>
        </p:spPr>
        <p:txBody>
          <a:bodyPr vert="horz" wrap="square" lIns="0" tIns="12065" rIns="0" bIns="0" rtlCol="0">
            <a:spAutoFit/>
          </a:bodyPr>
          <a:lstStyle/>
          <a:p>
            <a:pPr marL="297815" indent="-285750">
              <a:lnSpc>
                <a:spcPct val="100000"/>
              </a:lnSpc>
              <a:spcBef>
                <a:spcPts val="95"/>
              </a:spcBef>
              <a:buClr>
                <a:srgbClr val="6EACDE"/>
              </a:buClr>
              <a:buFont typeface="Arial"/>
              <a:buChar char="•"/>
              <a:tabLst>
                <a:tab pos="297815" algn="l"/>
                <a:tab pos="298450" algn="l"/>
              </a:tabLst>
            </a:pPr>
            <a:r>
              <a:rPr sz="1400" spc="5" dirty="0">
                <a:latin typeface="+mj-lt"/>
                <a:cs typeface="Tahoma"/>
              </a:rPr>
              <a:t>Wh</a:t>
            </a:r>
            <a:r>
              <a:rPr sz="1400" spc="-50" dirty="0">
                <a:latin typeface="+mj-lt"/>
                <a:cs typeface="Tahoma"/>
              </a:rPr>
              <a:t>a</a:t>
            </a:r>
            <a:r>
              <a:rPr sz="1400" spc="5" dirty="0">
                <a:latin typeface="+mj-lt"/>
                <a:cs typeface="Tahoma"/>
              </a:rPr>
              <a:t>t</a:t>
            </a:r>
            <a:r>
              <a:rPr sz="1400" spc="-90" dirty="0">
                <a:latin typeface="+mj-lt"/>
                <a:cs typeface="Tahoma"/>
              </a:rPr>
              <a:t> </a:t>
            </a:r>
            <a:r>
              <a:rPr sz="1400" spc="-35" dirty="0">
                <a:latin typeface="+mj-lt"/>
                <a:cs typeface="Tahoma"/>
              </a:rPr>
              <a:t>Me</a:t>
            </a:r>
            <a:r>
              <a:rPr sz="1400" spc="15" dirty="0">
                <a:latin typeface="+mj-lt"/>
                <a:cs typeface="Tahoma"/>
              </a:rPr>
              <a:t>d</a:t>
            </a:r>
            <a:r>
              <a:rPr sz="1400" spc="-20" dirty="0">
                <a:latin typeface="+mj-lt"/>
                <a:cs typeface="Tahoma"/>
              </a:rPr>
              <a:t>i</a:t>
            </a:r>
            <a:r>
              <a:rPr sz="1400" spc="10" dirty="0">
                <a:latin typeface="+mj-lt"/>
                <a:cs typeface="Tahoma"/>
              </a:rPr>
              <a:t>c</a:t>
            </a:r>
            <a:r>
              <a:rPr sz="1400" spc="-45" dirty="0">
                <a:latin typeface="+mj-lt"/>
                <a:cs typeface="Tahoma"/>
              </a:rPr>
              <a:t>a</a:t>
            </a:r>
            <a:r>
              <a:rPr sz="1400" spc="-60" dirty="0">
                <a:latin typeface="+mj-lt"/>
                <a:cs typeface="Tahoma"/>
              </a:rPr>
              <a:t>r</a:t>
            </a:r>
            <a:r>
              <a:rPr sz="1400" spc="-35" dirty="0">
                <a:latin typeface="+mj-lt"/>
                <a:cs typeface="Tahoma"/>
              </a:rPr>
              <a:t>e</a:t>
            </a:r>
            <a:r>
              <a:rPr sz="1400" spc="-80" dirty="0">
                <a:latin typeface="+mj-lt"/>
                <a:cs typeface="Tahoma"/>
              </a:rPr>
              <a:t> </a:t>
            </a:r>
            <a:r>
              <a:rPr sz="1400" dirty="0">
                <a:latin typeface="+mj-lt"/>
                <a:cs typeface="Tahoma"/>
              </a:rPr>
              <a:t>p</a:t>
            </a:r>
            <a:r>
              <a:rPr sz="1400" spc="-5" dirty="0">
                <a:latin typeface="+mj-lt"/>
                <a:cs typeface="Tahoma"/>
              </a:rPr>
              <a:t>l</a:t>
            </a:r>
            <a:r>
              <a:rPr sz="1400" spc="-45" dirty="0">
                <a:latin typeface="+mj-lt"/>
                <a:cs typeface="Tahoma"/>
              </a:rPr>
              <a:t>an</a:t>
            </a:r>
            <a:r>
              <a:rPr sz="1400" spc="-35" dirty="0">
                <a:latin typeface="+mj-lt"/>
                <a:cs typeface="Tahoma"/>
              </a:rPr>
              <a:t>s</a:t>
            </a:r>
            <a:r>
              <a:rPr sz="1400" spc="-95" dirty="0">
                <a:latin typeface="+mj-lt"/>
                <a:cs typeface="Tahoma"/>
              </a:rPr>
              <a:t> </a:t>
            </a:r>
            <a:r>
              <a:rPr sz="1400" spc="-45" dirty="0">
                <a:latin typeface="+mj-lt"/>
                <a:cs typeface="Tahoma"/>
              </a:rPr>
              <a:t>a</a:t>
            </a:r>
            <a:r>
              <a:rPr sz="1400" spc="-60" dirty="0">
                <a:latin typeface="+mj-lt"/>
                <a:cs typeface="Tahoma"/>
              </a:rPr>
              <a:t>r</a:t>
            </a:r>
            <a:r>
              <a:rPr sz="1400" spc="-35" dirty="0">
                <a:latin typeface="+mj-lt"/>
                <a:cs typeface="Tahoma"/>
              </a:rPr>
              <a:t>e</a:t>
            </a:r>
            <a:r>
              <a:rPr sz="1400" spc="-85" dirty="0">
                <a:latin typeface="+mj-lt"/>
                <a:cs typeface="Tahoma"/>
              </a:rPr>
              <a:t> </a:t>
            </a:r>
            <a:r>
              <a:rPr sz="1400" spc="-70" dirty="0">
                <a:latin typeface="+mj-lt"/>
                <a:cs typeface="Tahoma"/>
              </a:rPr>
              <a:t>a</a:t>
            </a:r>
            <a:r>
              <a:rPr sz="1400" spc="-30" dirty="0">
                <a:latin typeface="+mj-lt"/>
                <a:cs typeface="Tahoma"/>
              </a:rPr>
              <a:t>v</a:t>
            </a:r>
            <a:r>
              <a:rPr sz="1400" spc="-45" dirty="0">
                <a:latin typeface="+mj-lt"/>
                <a:cs typeface="Tahoma"/>
              </a:rPr>
              <a:t>a</a:t>
            </a:r>
            <a:r>
              <a:rPr sz="1400" spc="-20" dirty="0">
                <a:latin typeface="+mj-lt"/>
                <a:cs typeface="Tahoma"/>
              </a:rPr>
              <a:t>il</a:t>
            </a:r>
            <a:r>
              <a:rPr sz="1400" spc="-45" dirty="0">
                <a:latin typeface="+mj-lt"/>
                <a:cs typeface="Tahoma"/>
              </a:rPr>
              <a:t>a</a:t>
            </a:r>
            <a:r>
              <a:rPr sz="1400" spc="15" dirty="0">
                <a:latin typeface="+mj-lt"/>
                <a:cs typeface="Tahoma"/>
              </a:rPr>
              <a:t>b</a:t>
            </a:r>
            <a:r>
              <a:rPr sz="1400" spc="-20" dirty="0">
                <a:latin typeface="+mj-lt"/>
                <a:cs typeface="Tahoma"/>
              </a:rPr>
              <a:t>l</a:t>
            </a:r>
            <a:r>
              <a:rPr sz="1400" spc="-35" dirty="0">
                <a:latin typeface="+mj-lt"/>
                <a:cs typeface="Tahoma"/>
              </a:rPr>
              <a:t>e</a:t>
            </a:r>
            <a:r>
              <a:rPr sz="1400" spc="-70" dirty="0">
                <a:latin typeface="+mj-lt"/>
                <a:cs typeface="Tahoma"/>
              </a:rPr>
              <a:t> </a:t>
            </a:r>
            <a:r>
              <a:rPr sz="1400" spc="-15" dirty="0">
                <a:latin typeface="+mj-lt"/>
                <a:cs typeface="Tahoma"/>
              </a:rPr>
              <a:t>t</a:t>
            </a:r>
            <a:r>
              <a:rPr sz="1400" dirty="0">
                <a:latin typeface="+mj-lt"/>
                <a:cs typeface="Tahoma"/>
              </a:rPr>
              <a:t>o</a:t>
            </a:r>
            <a:r>
              <a:rPr sz="1400" spc="-114" dirty="0">
                <a:latin typeface="+mj-lt"/>
                <a:cs typeface="Tahoma"/>
              </a:rPr>
              <a:t> </a:t>
            </a:r>
            <a:r>
              <a:rPr sz="1400" spc="-20" dirty="0">
                <a:latin typeface="+mj-lt"/>
                <a:cs typeface="Tahoma"/>
              </a:rPr>
              <a:t>m</a:t>
            </a:r>
            <a:r>
              <a:rPr sz="1400" spc="-90" dirty="0">
                <a:latin typeface="+mj-lt"/>
                <a:cs typeface="Tahoma"/>
              </a:rPr>
              <a:t>e</a:t>
            </a:r>
            <a:r>
              <a:rPr sz="1400" spc="-15" dirty="0">
                <a:latin typeface="+mj-lt"/>
                <a:cs typeface="Tahoma"/>
              </a:rPr>
              <a:t>?</a:t>
            </a:r>
            <a:endParaRPr sz="1400" dirty="0">
              <a:latin typeface="+mj-lt"/>
              <a:cs typeface="Tahoma"/>
            </a:endParaRPr>
          </a:p>
        </p:txBody>
      </p:sp>
      <p:sp>
        <p:nvSpPr>
          <p:cNvPr id="32" name="object 7"/>
          <p:cNvSpPr txBox="1"/>
          <p:nvPr/>
        </p:nvSpPr>
        <p:spPr>
          <a:xfrm>
            <a:off x="329542" y="5346574"/>
            <a:ext cx="3484879" cy="666115"/>
          </a:xfrm>
          <a:prstGeom prst="rect">
            <a:avLst/>
          </a:prstGeom>
        </p:spPr>
        <p:txBody>
          <a:bodyPr vert="horz" wrap="square" lIns="0" tIns="12065" rIns="0" bIns="0" rtlCol="0">
            <a:spAutoFit/>
          </a:bodyPr>
          <a:lstStyle/>
          <a:p>
            <a:pPr marL="297815" marR="5080" indent="-285750">
              <a:lnSpc>
                <a:spcPct val="100000"/>
              </a:lnSpc>
              <a:spcBef>
                <a:spcPts val="95"/>
              </a:spcBef>
              <a:buClr>
                <a:srgbClr val="6EACDE"/>
              </a:buClr>
              <a:buFont typeface="Arial"/>
              <a:buChar char="•"/>
              <a:tabLst>
                <a:tab pos="297815" algn="l"/>
                <a:tab pos="298450" algn="l"/>
              </a:tabLst>
            </a:pPr>
            <a:r>
              <a:rPr sz="1400" spc="-20" dirty="0">
                <a:latin typeface="+mj-lt"/>
                <a:cs typeface="Tahoma"/>
              </a:rPr>
              <a:t>Can</a:t>
            </a:r>
            <a:r>
              <a:rPr sz="1400" spc="-90" dirty="0">
                <a:latin typeface="+mj-lt"/>
                <a:cs typeface="Tahoma"/>
              </a:rPr>
              <a:t> </a:t>
            </a:r>
            <a:r>
              <a:rPr sz="1400" spc="-185" dirty="0">
                <a:latin typeface="+mj-lt"/>
                <a:cs typeface="Tahoma"/>
              </a:rPr>
              <a:t>I</a:t>
            </a:r>
            <a:r>
              <a:rPr sz="1400" spc="-105" dirty="0">
                <a:latin typeface="+mj-lt"/>
                <a:cs typeface="Tahoma"/>
              </a:rPr>
              <a:t> </a:t>
            </a:r>
            <a:r>
              <a:rPr lang="en-US" sz="1400" spc="-105" dirty="0">
                <a:latin typeface="+mj-lt"/>
                <a:cs typeface="Tahoma"/>
              </a:rPr>
              <a:t> </a:t>
            </a:r>
            <a:r>
              <a:rPr sz="1400" spc="-45" dirty="0">
                <a:latin typeface="+mj-lt"/>
                <a:cs typeface="Tahoma"/>
              </a:rPr>
              <a:t>save</a:t>
            </a:r>
            <a:r>
              <a:rPr sz="1400" spc="-105" dirty="0">
                <a:latin typeface="+mj-lt"/>
                <a:cs typeface="Tahoma"/>
              </a:rPr>
              <a:t> </a:t>
            </a:r>
            <a:r>
              <a:rPr sz="1400" spc="-25" dirty="0">
                <a:latin typeface="+mj-lt"/>
                <a:cs typeface="Tahoma"/>
              </a:rPr>
              <a:t>money</a:t>
            </a:r>
            <a:r>
              <a:rPr sz="1400" spc="-85" dirty="0">
                <a:latin typeface="+mj-lt"/>
                <a:cs typeface="Tahoma"/>
              </a:rPr>
              <a:t> </a:t>
            </a:r>
            <a:r>
              <a:rPr sz="1400" spc="-25" dirty="0">
                <a:latin typeface="+mj-lt"/>
                <a:cs typeface="Tahoma"/>
              </a:rPr>
              <a:t>and/or</a:t>
            </a:r>
            <a:r>
              <a:rPr sz="1400" spc="-80" dirty="0">
                <a:latin typeface="+mj-lt"/>
                <a:cs typeface="Tahoma"/>
              </a:rPr>
              <a:t> </a:t>
            </a:r>
            <a:r>
              <a:rPr sz="1400" spc="-5" dirty="0">
                <a:latin typeface="+mj-lt"/>
                <a:cs typeface="Tahoma"/>
              </a:rPr>
              <a:t>get</a:t>
            </a:r>
            <a:r>
              <a:rPr sz="1400" spc="-105" dirty="0">
                <a:latin typeface="+mj-lt"/>
                <a:cs typeface="Tahoma"/>
              </a:rPr>
              <a:t> </a:t>
            </a:r>
            <a:r>
              <a:rPr sz="1400" spc="-15" dirty="0">
                <a:latin typeface="+mj-lt"/>
                <a:cs typeface="Tahoma"/>
              </a:rPr>
              <a:t>better</a:t>
            </a:r>
            <a:r>
              <a:rPr sz="1400" spc="-95" dirty="0">
                <a:latin typeface="+mj-lt"/>
                <a:cs typeface="Tahoma"/>
              </a:rPr>
              <a:t> </a:t>
            </a:r>
            <a:r>
              <a:rPr sz="1400" spc="-30" dirty="0">
                <a:latin typeface="+mj-lt"/>
                <a:cs typeface="Tahoma"/>
              </a:rPr>
              <a:t>health </a:t>
            </a:r>
            <a:r>
              <a:rPr sz="1400" spc="-425" dirty="0">
                <a:latin typeface="+mj-lt"/>
                <a:cs typeface="Tahoma"/>
              </a:rPr>
              <a:t> </a:t>
            </a:r>
            <a:r>
              <a:rPr sz="1400" spc="-20" dirty="0">
                <a:latin typeface="+mj-lt"/>
                <a:cs typeface="Tahoma"/>
              </a:rPr>
              <a:t>i</a:t>
            </a:r>
            <a:r>
              <a:rPr sz="1400" spc="-45" dirty="0">
                <a:latin typeface="+mj-lt"/>
                <a:cs typeface="Tahoma"/>
              </a:rPr>
              <a:t>n</a:t>
            </a:r>
            <a:r>
              <a:rPr sz="1400" spc="-30" dirty="0">
                <a:latin typeface="+mj-lt"/>
                <a:cs typeface="Tahoma"/>
              </a:rPr>
              <a:t>s</a:t>
            </a:r>
            <a:r>
              <a:rPr sz="1400" spc="-45" dirty="0">
                <a:latin typeface="+mj-lt"/>
                <a:cs typeface="Tahoma"/>
              </a:rPr>
              <a:t>u</a:t>
            </a:r>
            <a:r>
              <a:rPr sz="1400" spc="-60" dirty="0">
                <a:latin typeface="+mj-lt"/>
                <a:cs typeface="Tahoma"/>
              </a:rPr>
              <a:t>r</a:t>
            </a:r>
            <a:r>
              <a:rPr sz="1400" spc="-45" dirty="0">
                <a:latin typeface="+mj-lt"/>
                <a:cs typeface="Tahoma"/>
              </a:rPr>
              <a:t>a</a:t>
            </a:r>
            <a:r>
              <a:rPr sz="1400" spc="-20" dirty="0">
                <a:latin typeface="+mj-lt"/>
                <a:cs typeface="Tahoma"/>
              </a:rPr>
              <a:t>n</a:t>
            </a:r>
            <a:r>
              <a:rPr sz="1400" spc="-25" dirty="0">
                <a:latin typeface="+mj-lt"/>
                <a:cs typeface="Tahoma"/>
              </a:rPr>
              <a:t>c</a:t>
            </a:r>
            <a:r>
              <a:rPr sz="1400" spc="-35" dirty="0">
                <a:latin typeface="+mj-lt"/>
                <a:cs typeface="Tahoma"/>
              </a:rPr>
              <a:t>e</a:t>
            </a:r>
            <a:r>
              <a:rPr sz="1400" spc="-70" dirty="0">
                <a:latin typeface="+mj-lt"/>
                <a:cs typeface="Tahoma"/>
              </a:rPr>
              <a:t> </a:t>
            </a:r>
            <a:r>
              <a:rPr sz="1400" spc="10" dirty="0">
                <a:latin typeface="+mj-lt"/>
                <a:cs typeface="Tahoma"/>
              </a:rPr>
              <a:t>w</a:t>
            </a:r>
            <a:r>
              <a:rPr sz="1400" spc="-20" dirty="0">
                <a:latin typeface="+mj-lt"/>
                <a:cs typeface="Tahoma"/>
              </a:rPr>
              <a:t>i</a:t>
            </a:r>
            <a:r>
              <a:rPr sz="1400" spc="5" dirty="0">
                <a:latin typeface="+mj-lt"/>
                <a:cs typeface="Tahoma"/>
              </a:rPr>
              <a:t>t</a:t>
            </a:r>
            <a:r>
              <a:rPr sz="1400" spc="-40" dirty="0">
                <a:latin typeface="+mj-lt"/>
                <a:cs typeface="Tahoma"/>
              </a:rPr>
              <a:t>h</a:t>
            </a:r>
            <a:r>
              <a:rPr sz="1400" spc="-95" dirty="0">
                <a:latin typeface="+mj-lt"/>
                <a:cs typeface="Tahoma"/>
              </a:rPr>
              <a:t> </a:t>
            </a:r>
            <a:r>
              <a:rPr sz="1400" spc="-35" dirty="0">
                <a:latin typeface="+mj-lt"/>
                <a:cs typeface="Tahoma"/>
              </a:rPr>
              <a:t>Me</a:t>
            </a:r>
            <a:r>
              <a:rPr sz="1400" spc="15" dirty="0">
                <a:latin typeface="+mj-lt"/>
                <a:cs typeface="Tahoma"/>
              </a:rPr>
              <a:t>d</a:t>
            </a:r>
            <a:r>
              <a:rPr sz="1400" spc="-20" dirty="0">
                <a:latin typeface="+mj-lt"/>
                <a:cs typeface="Tahoma"/>
              </a:rPr>
              <a:t>i</a:t>
            </a:r>
            <a:r>
              <a:rPr sz="1400" spc="10" dirty="0">
                <a:latin typeface="+mj-lt"/>
                <a:cs typeface="Tahoma"/>
              </a:rPr>
              <a:t>c</a:t>
            </a:r>
            <a:r>
              <a:rPr sz="1400" spc="-45" dirty="0">
                <a:latin typeface="+mj-lt"/>
                <a:cs typeface="Tahoma"/>
              </a:rPr>
              <a:t>a</a:t>
            </a:r>
            <a:r>
              <a:rPr sz="1400" spc="-60" dirty="0">
                <a:latin typeface="+mj-lt"/>
                <a:cs typeface="Tahoma"/>
              </a:rPr>
              <a:t>r</a:t>
            </a:r>
            <a:r>
              <a:rPr sz="1400" spc="-35" dirty="0">
                <a:latin typeface="+mj-lt"/>
                <a:cs typeface="Tahoma"/>
              </a:rPr>
              <a:t>e</a:t>
            </a:r>
            <a:r>
              <a:rPr sz="1400" spc="-80" dirty="0">
                <a:latin typeface="+mj-lt"/>
                <a:cs typeface="Tahoma"/>
              </a:rPr>
              <a:t> </a:t>
            </a:r>
            <a:r>
              <a:rPr sz="1400" spc="-60" dirty="0">
                <a:latin typeface="+mj-lt"/>
                <a:cs typeface="Tahoma"/>
              </a:rPr>
              <a:t>r</a:t>
            </a:r>
            <a:r>
              <a:rPr sz="1400" spc="-50" dirty="0">
                <a:latin typeface="+mj-lt"/>
                <a:cs typeface="Tahoma"/>
              </a:rPr>
              <a:t>a</a:t>
            </a:r>
            <a:r>
              <a:rPr sz="1400" spc="5" dirty="0">
                <a:latin typeface="+mj-lt"/>
                <a:cs typeface="Tahoma"/>
              </a:rPr>
              <a:t>t</a:t>
            </a:r>
            <a:r>
              <a:rPr sz="1400" spc="-40" dirty="0">
                <a:latin typeface="+mj-lt"/>
                <a:cs typeface="Tahoma"/>
              </a:rPr>
              <a:t>h</a:t>
            </a:r>
            <a:r>
              <a:rPr sz="1400" spc="-35" dirty="0">
                <a:latin typeface="+mj-lt"/>
                <a:cs typeface="Tahoma"/>
              </a:rPr>
              <a:t>e</a:t>
            </a:r>
            <a:r>
              <a:rPr sz="1400" spc="-25" dirty="0">
                <a:latin typeface="+mj-lt"/>
                <a:cs typeface="Tahoma"/>
              </a:rPr>
              <a:t>r</a:t>
            </a:r>
            <a:r>
              <a:rPr sz="1400" spc="-90" dirty="0">
                <a:latin typeface="+mj-lt"/>
                <a:cs typeface="Tahoma"/>
              </a:rPr>
              <a:t> </a:t>
            </a:r>
            <a:r>
              <a:rPr sz="1400" spc="5" dirty="0">
                <a:latin typeface="+mj-lt"/>
                <a:cs typeface="Tahoma"/>
              </a:rPr>
              <a:t>t</a:t>
            </a:r>
            <a:r>
              <a:rPr sz="1400" spc="-45" dirty="0">
                <a:latin typeface="+mj-lt"/>
                <a:cs typeface="Tahoma"/>
              </a:rPr>
              <a:t>h</a:t>
            </a:r>
            <a:r>
              <a:rPr sz="1400" spc="-40" dirty="0">
                <a:latin typeface="+mj-lt"/>
                <a:cs typeface="Tahoma"/>
              </a:rPr>
              <a:t>an</a:t>
            </a:r>
            <a:r>
              <a:rPr sz="1400" spc="-90" dirty="0">
                <a:latin typeface="+mj-lt"/>
                <a:cs typeface="Tahoma"/>
              </a:rPr>
              <a:t> </a:t>
            </a:r>
            <a:r>
              <a:rPr sz="1400" spc="-50" dirty="0">
                <a:latin typeface="+mj-lt"/>
                <a:cs typeface="Tahoma"/>
              </a:rPr>
              <a:t>s</a:t>
            </a:r>
            <a:r>
              <a:rPr sz="1400" spc="5" dirty="0">
                <a:latin typeface="+mj-lt"/>
                <a:cs typeface="Tahoma"/>
              </a:rPr>
              <a:t>t</a:t>
            </a:r>
            <a:r>
              <a:rPr sz="1400" spc="-70" dirty="0">
                <a:latin typeface="+mj-lt"/>
                <a:cs typeface="Tahoma"/>
              </a:rPr>
              <a:t>a</a:t>
            </a:r>
            <a:r>
              <a:rPr sz="1400" spc="5" dirty="0">
                <a:latin typeface="+mj-lt"/>
                <a:cs typeface="Tahoma"/>
              </a:rPr>
              <a:t>y  </a:t>
            </a:r>
            <a:r>
              <a:rPr sz="1400" spc="-10" dirty="0">
                <a:latin typeface="+mj-lt"/>
                <a:cs typeface="Tahoma"/>
              </a:rPr>
              <a:t>c</a:t>
            </a:r>
            <a:r>
              <a:rPr sz="1400" spc="-40" dirty="0">
                <a:latin typeface="+mj-lt"/>
                <a:cs typeface="Tahoma"/>
              </a:rPr>
              <a:t>o</a:t>
            </a:r>
            <a:r>
              <a:rPr sz="1400" spc="-35" dirty="0">
                <a:latin typeface="+mj-lt"/>
                <a:cs typeface="Tahoma"/>
              </a:rPr>
              <a:t>ve</a:t>
            </a:r>
            <a:r>
              <a:rPr sz="1400" spc="-60" dirty="0">
                <a:latin typeface="+mj-lt"/>
                <a:cs typeface="Tahoma"/>
              </a:rPr>
              <a:t>r</a:t>
            </a:r>
            <a:r>
              <a:rPr sz="1400" spc="-35" dirty="0">
                <a:latin typeface="+mj-lt"/>
                <a:cs typeface="Tahoma"/>
              </a:rPr>
              <a:t>e</a:t>
            </a:r>
            <a:r>
              <a:rPr sz="1400" spc="15" dirty="0">
                <a:latin typeface="+mj-lt"/>
                <a:cs typeface="Tahoma"/>
              </a:rPr>
              <a:t>d</a:t>
            </a:r>
            <a:r>
              <a:rPr sz="1400" spc="-95" dirty="0">
                <a:latin typeface="+mj-lt"/>
                <a:cs typeface="Tahoma"/>
              </a:rPr>
              <a:t> </a:t>
            </a:r>
            <a:r>
              <a:rPr sz="1400" spc="5" dirty="0">
                <a:latin typeface="+mj-lt"/>
                <a:cs typeface="Tahoma"/>
              </a:rPr>
              <a:t>t</a:t>
            </a:r>
            <a:r>
              <a:rPr sz="1400" spc="-45" dirty="0">
                <a:latin typeface="+mj-lt"/>
                <a:cs typeface="Tahoma"/>
              </a:rPr>
              <a:t>h</a:t>
            </a:r>
            <a:r>
              <a:rPr sz="1400" spc="-60" dirty="0">
                <a:latin typeface="+mj-lt"/>
                <a:cs typeface="Tahoma"/>
              </a:rPr>
              <a:t>r</a:t>
            </a:r>
            <a:r>
              <a:rPr sz="1400" spc="-5" dirty="0">
                <a:latin typeface="+mj-lt"/>
                <a:cs typeface="Tahoma"/>
              </a:rPr>
              <a:t>o</a:t>
            </a:r>
            <a:r>
              <a:rPr sz="1400" spc="-15" dirty="0">
                <a:latin typeface="+mj-lt"/>
                <a:cs typeface="Tahoma"/>
              </a:rPr>
              <a:t>u</a:t>
            </a:r>
            <a:r>
              <a:rPr sz="1400" spc="-10" dirty="0">
                <a:latin typeface="+mj-lt"/>
                <a:cs typeface="Tahoma"/>
              </a:rPr>
              <a:t>g</a:t>
            </a:r>
            <a:r>
              <a:rPr sz="1400" spc="-40" dirty="0">
                <a:latin typeface="+mj-lt"/>
                <a:cs typeface="Tahoma"/>
              </a:rPr>
              <a:t>h</a:t>
            </a:r>
            <a:r>
              <a:rPr sz="1400" spc="-85" dirty="0">
                <a:latin typeface="+mj-lt"/>
                <a:cs typeface="Tahoma"/>
              </a:rPr>
              <a:t> </a:t>
            </a:r>
            <a:r>
              <a:rPr sz="1400" spc="-40" dirty="0">
                <a:latin typeface="+mj-lt"/>
                <a:cs typeface="Tahoma"/>
              </a:rPr>
              <a:t>m</a:t>
            </a:r>
            <a:r>
              <a:rPr sz="1400" spc="10" dirty="0">
                <a:latin typeface="+mj-lt"/>
                <a:cs typeface="Tahoma"/>
              </a:rPr>
              <a:t>y</a:t>
            </a:r>
            <a:r>
              <a:rPr sz="1400" spc="-95" dirty="0">
                <a:latin typeface="+mj-lt"/>
                <a:cs typeface="Tahoma"/>
              </a:rPr>
              <a:t> </a:t>
            </a:r>
            <a:r>
              <a:rPr sz="1400" spc="-35" dirty="0">
                <a:latin typeface="+mj-lt"/>
                <a:cs typeface="Tahoma"/>
              </a:rPr>
              <a:t>e</a:t>
            </a:r>
            <a:r>
              <a:rPr sz="1400" spc="-20" dirty="0">
                <a:latin typeface="+mj-lt"/>
                <a:cs typeface="Tahoma"/>
              </a:rPr>
              <a:t>m</a:t>
            </a:r>
            <a:r>
              <a:rPr sz="1400" spc="15" dirty="0">
                <a:latin typeface="+mj-lt"/>
                <a:cs typeface="Tahoma"/>
              </a:rPr>
              <a:t>p</a:t>
            </a:r>
            <a:r>
              <a:rPr sz="1400" spc="-20" dirty="0">
                <a:latin typeface="+mj-lt"/>
                <a:cs typeface="Tahoma"/>
              </a:rPr>
              <a:t>l</a:t>
            </a:r>
            <a:r>
              <a:rPr sz="1400" spc="-40" dirty="0">
                <a:latin typeface="+mj-lt"/>
                <a:cs typeface="Tahoma"/>
              </a:rPr>
              <a:t>o</a:t>
            </a:r>
            <a:r>
              <a:rPr sz="1400" spc="-30" dirty="0">
                <a:latin typeface="+mj-lt"/>
                <a:cs typeface="Tahoma"/>
              </a:rPr>
              <a:t>y</a:t>
            </a:r>
            <a:r>
              <a:rPr sz="1400" spc="-35" dirty="0">
                <a:latin typeface="+mj-lt"/>
                <a:cs typeface="Tahoma"/>
              </a:rPr>
              <a:t>e</a:t>
            </a:r>
            <a:r>
              <a:rPr sz="1400" spc="-30" dirty="0">
                <a:latin typeface="+mj-lt"/>
                <a:cs typeface="Tahoma"/>
              </a:rPr>
              <a:t>r</a:t>
            </a:r>
            <a:r>
              <a:rPr sz="1400" spc="-15" dirty="0">
                <a:latin typeface="+mj-lt"/>
                <a:cs typeface="Tahoma"/>
              </a:rPr>
              <a:t>?</a:t>
            </a:r>
            <a:endParaRPr sz="1400" dirty="0">
              <a:latin typeface="+mj-lt"/>
              <a:cs typeface="Tahoma"/>
            </a:endParaRPr>
          </a:p>
        </p:txBody>
      </p:sp>
      <p:sp>
        <p:nvSpPr>
          <p:cNvPr id="33" name="object 13"/>
          <p:cNvSpPr txBox="1"/>
          <p:nvPr/>
        </p:nvSpPr>
        <p:spPr>
          <a:xfrm>
            <a:off x="4829810" y="2519596"/>
            <a:ext cx="2608580" cy="3250890"/>
          </a:xfrm>
          <a:prstGeom prst="rect">
            <a:avLst/>
          </a:prstGeom>
          <a:solidFill>
            <a:srgbClr val="182748"/>
          </a:solidFill>
        </p:spPr>
        <p:txBody>
          <a:bodyPr vert="horz" wrap="square" lIns="0" tIns="3810" rIns="0" bIns="0" rtlCol="0">
            <a:spAutoFit/>
          </a:bodyPr>
          <a:lstStyle/>
          <a:p>
            <a:pPr>
              <a:lnSpc>
                <a:spcPct val="100000"/>
              </a:lnSpc>
              <a:spcBef>
                <a:spcPts val="30"/>
              </a:spcBef>
            </a:pPr>
            <a:endParaRPr sz="1900" dirty="0">
              <a:solidFill>
                <a:schemeClr val="bg1"/>
              </a:solidFill>
              <a:latin typeface="Times New Roman"/>
              <a:cs typeface="Times New Roman"/>
            </a:endParaRPr>
          </a:p>
          <a:p>
            <a:pPr marL="844550">
              <a:lnSpc>
                <a:spcPct val="100000"/>
              </a:lnSpc>
            </a:pPr>
            <a:r>
              <a:rPr sz="1600" b="1" spc="60" dirty="0">
                <a:solidFill>
                  <a:schemeClr val="bg1"/>
                </a:solidFill>
                <a:latin typeface="+mj-lt"/>
                <a:cs typeface="Calibri"/>
              </a:rPr>
              <a:t>CONTACT:</a:t>
            </a:r>
            <a:endParaRPr sz="1600" b="1" dirty="0">
              <a:solidFill>
                <a:schemeClr val="bg1"/>
              </a:solidFill>
              <a:latin typeface="+mj-lt"/>
              <a:cs typeface="Calibri"/>
            </a:endParaRPr>
          </a:p>
          <a:p>
            <a:pPr>
              <a:lnSpc>
                <a:spcPct val="100000"/>
              </a:lnSpc>
              <a:spcBef>
                <a:spcPts val="30"/>
              </a:spcBef>
            </a:pPr>
            <a:endParaRPr sz="1550" dirty="0">
              <a:solidFill>
                <a:schemeClr val="bg1"/>
              </a:solidFill>
              <a:latin typeface="+mj-lt"/>
              <a:cs typeface="Calibri"/>
            </a:endParaRPr>
          </a:p>
          <a:p>
            <a:pPr marL="441325" marR="434975" indent="242570">
              <a:lnSpc>
                <a:spcPct val="100000"/>
              </a:lnSpc>
            </a:pPr>
            <a:r>
              <a:rPr sz="1600" spc="-25" dirty="0">
                <a:solidFill>
                  <a:schemeClr val="bg1"/>
                </a:solidFill>
                <a:latin typeface="+mj-lt"/>
                <a:cs typeface="Tahoma"/>
              </a:rPr>
              <a:t>S</a:t>
            </a:r>
            <a:r>
              <a:rPr sz="1600" spc="-20" dirty="0">
                <a:solidFill>
                  <a:schemeClr val="bg1"/>
                </a:solidFill>
                <a:latin typeface="+mj-lt"/>
                <a:cs typeface="Tahoma"/>
              </a:rPr>
              <a:t>t</a:t>
            </a:r>
            <a:r>
              <a:rPr sz="1600" spc="-10" dirty="0">
                <a:solidFill>
                  <a:schemeClr val="bg1"/>
                </a:solidFill>
                <a:latin typeface="+mj-lt"/>
                <a:cs typeface="Tahoma"/>
              </a:rPr>
              <a:t>ep</a:t>
            </a:r>
            <a:r>
              <a:rPr sz="1600" spc="-45" dirty="0">
                <a:solidFill>
                  <a:schemeClr val="bg1"/>
                </a:solidFill>
                <a:latin typeface="+mj-lt"/>
                <a:cs typeface="Tahoma"/>
              </a:rPr>
              <a:t>h</a:t>
            </a:r>
            <a:r>
              <a:rPr sz="1600" spc="-40" dirty="0">
                <a:solidFill>
                  <a:schemeClr val="bg1"/>
                </a:solidFill>
                <a:latin typeface="+mj-lt"/>
                <a:cs typeface="Tahoma"/>
              </a:rPr>
              <a:t>en</a:t>
            </a:r>
            <a:r>
              <a:rPr sz="1600" spc="-125" dirty="0">
                <a:solidFill>
                  <a:schemeClr val="bg1"/>
                </a:solidFill>
                <a:latin typeface="+mj-lt"/>
                <a:cs typeface="Tahoma"/>
              </a:rPr>
              <a:t> </a:t>
            </a:r>
            <a:r>
              <a:rPr sz="1600" spc="30" dirty="0">
                <a:solidFill>
                  <a:schemeClr val="bg1"/>
                </a:solidFill>
                <a:latin typeface="+mj-lt"/>
                <a:cs typeface="Tahoma"/>
              </a:rPr>
              <a:t>P</a:t>
            </a:r>
            <a:r>
              <a:rPr sz="1600" dirty="0">
                <a:solidFill>
                  <a:schemeClr val="bg1"/>
                </a:solidFill>
                <a:latin typeface="+mj-lt"/>
                <a:cs typeface="Tahoma"/>
              </a:rPr>
              <a:t>o</a:t>
            </a:r>
            <a:r>
              <a:rPr sz="1600" spc="-30" dirty="0">
                <a:solidFill>
                  <a:schemeClr val="bg1"/>
                </a:solidFill>
                <a:latin typeface="+mj-lt"/>
                <a:cs typeface="Tahoma"/>
              </a:rPr>
              <a:t>r</a:t>
            </a:r>
            <a:r>
              <a:rPr sz="1600" spc="-20" dirty="0">
                <a:solidFill>
                  <a:schemeClr val="bg1"/>
                </a:solidFill>
                <a:latin typeface="+mj-lt"/>
                <a:cs typeface="Tahoma"/>
              </a:rPr>
              <a:t>t</a:t>
            </a:r>
            <a:r>
              <a:rPr sz="1600" spc="5" dirty="0">
                <a:solidFill>
                  <a:schemeClr val="bg1"/>
                </a:solidFill>
                <a:latin typeface="+mj-lt"/>
                <a:cs typeface="Tahoma"/>
              </a:rPr>
              <a:t>o  </a:t>
            </a:r>
            <a:r>
              <a:rPr sz="1600" spc="120" dirty="0">
                <a:solidFill>
                  <a:schemeClr val="bg1"/>
                </a:solidFill>
                <a:latin typeface="+mj-lt"/>
                <a:cs typeface="Tahoma"/>
              </a:rPr>
              <a:t>A</a:t>
            </a:r>
            <a:r>
              <a:rPr sz="1600" spc="-65" dirty="0">
                <a:solidFill>
                  <a:schemeClr val="bg1"/>
                </a:solidFill>
                <a:latin typeface="+mj-lt"/>
                <a:cs typeface="Tahoma"/>
              </a:rPr>
              <a:t>r</a:t>
            </a:r>
            <a:r>
              <a:rPr sz="1600" spc="-40" dirty="0">
                <a:solidFill>
                  <a:schemeClr val="bg1"/>
                </a:solidFill>
                <a:latin typeface="+mj-lt"/>
                <a:cs typeface="Tahoma"/>
              </a:rPr>
              <a:t>ea</a:t>
            </a:r>
            <a:r>
              <a:rPr sz="1600" spc="-130" dirty="0">
                <a:solidFill>
                  <a:schemeClr val="bg1"/>
                </a:solidFill>
                <a:latin typeface="+mj-lt"/>
                <a:cs typeface="Tahoma"/>
              </a:rPr>
              <a:t> </a:t>
            </a:r>
            <a:r>
              <a:rPr sz="1600" spc="45" dirty="0">
                <a:solidFill>
                  <a:schemeClr val="bg1"/>
                </a:solidFill>
                <a:latin typeface="+mj-lt"/>
                <a:cs typeface="Tahoma"/>
              </a:rPr>
              <a:t>V</a:t>
            </a:r>
            <a:r>
              <a:rPr sz="1600" spc="-20" dirty="0">
                <a:solidFill>
                  <a:schemeClr val="bg1"/>
                </a:solidFill>
                <a:latin typeface="+mj-lt"/>
                <a:cs typeface="Tahoma"/>
              </a:rPr>
              <a:t>i</a:t>
            </a:r>
            <a:r>
              <a:rPr sz="1600" spc="-5" dirty="0">
                <a:solidFill>
                  <a:schemeClr val="bg1"/>
                </a:solidFill>
                <a:latin typeface="+mj-lt"/>
                <a:cs typeface="Tahoma"/>
              </a:rPr>
              <a:t>c</a:t>
            </a:r>
            <a:r>
              <a:rPr sz="1600" spc="-35" dirty="0">
                <a:solidFill>
                  <a:schemeClr val="bg1"/>
                </a:solidFill>
                <a:latin typeface="+mj-lt"/>
                <a:cs typeface="Tahoma"/>
              </a:rPr>
              <a:t>e</a:t>
            </a:r>
            <a:r>
              <a:rPr sz="1600" spc="-114" dirty="0">
                <a:solidFill>
                  <a:schemeClr val="bg1"/>
                </a:solidFill>
                <a:latin typeface="+mj-lt"/>
                <a:cs typeface="Tahoma"/>
              </a:rPr>
              <a:t> </a:t>
            </a:r>
            <a:r>
              <a:rPr sz="1600" spc="35" dirty="0">
                <a:solidFill>
                  <a:schemeClr val="bg1"/>
                </a:solidFill>
                <a:latin typeface="+mj-lt"/>
                <a:cs typeface="Tahoma"/>
              </a:rPr>
              <a:t>P</a:t>
            </a:r>
            <a:r>
              <a:rPr sz="1600" spc="-65" dirty="0">
                <a:solidFill>
                  <a:schemeClr val="bg1"/>
                </a:solidFill>
                <a:latin typeface="+mj-lt"/>
                <a:cs typeface="Tahoma"/>
              </a:rPr>
              <a:t>r</a:t>
            </a:r>
            <a:r>
              <a:rPr sz="1600" spc="-35" dirty="0">
                <a:solidFill>
                  <a:schemeClr val="bg1"/>
                </a:solidFill>
                <a:latin typeface="+mj-lt"/>
                <a:cs typeface="Tahoma"/>
              </a:rPr>
              <a:t>e</a:t>
            </a:r>
            <a:r>
              <a:rPr sz="1600" spc="-30" dirty="0">
                <a:solidFill>
                  <a:schemeClr val="bg1"/>
                </a:solidFill>
                <a:latin typeface="+mj-lt"/>
                <a:cs typeface="Tahoma"/>
              </a:rPr>
              <a:t>si</a:t>
            </a:r>
            <a:r>
              <a:rPr sz="1600" spc="20" dirty="0">
                <a:solidFill>
                  <a:schemeClr val="bg1"/>
                </a:solidFill>
                <a:latin typeface="+mj-lt"/>
                <a:cs typeface="Tahoma"/>
              </a:rPr>
              <a:t>d</a:t>
            </a:r>
            <a:r>
              <a:rPr sz="1600" spc="-35" dirty="0">
                <a:solidFill>
                  <a:schemeClr val="bg1"/>
                </a:solidFill>
                <a:latin typeface="+mj-lt"/>
                <a:cs typeface="Tahoma"/>
              </a:rPr>
              <a:t>e</a:t>
            </a:r>
            <a:r>
              <a:rPr sz="1600" spc="-50" dirty="0">
                <a:solidFill>
                  <a:schemeClr val="bg1"/>
                </a:solidFill>
                <a:latin typeface="+mj-lt"/>
                <a:cs typeface="Tahoma"/>
              </a:rPr>
              <a:t>n</a:t>
            </a:r>
            <a:r>
              <a:rPr sz="1600" spc="-75" dirty="0">
                <a:solidFill>
                  <a:schemeClr val="bg1"/>
                </a:solidFill>
                <a:latin typeface="+mj-lt"/>
                <a:cs typeface="Tahoma"/>
              </a:rPr>
              <a:t>t,  </a:t>
            </a:r>
            <a:r>
              <a:rPr sz="1600" spc="-35" dirty="0">
                <a:solidFill>
                  <a:schemeClr val="bg1"/>
                </a:solidFill>
                <a:latin typeface="+mj-lt"/>
                <a:cs typeface="Tahoma"/>
              </a:rPr>
              <a:t>M</a:t>
            </a:r>
            <a:r>
              <a:rPr sz="1600" spc="-10" dirty="0">
                <a:solidFill>
                  <a:schemeClr val="bg1"/>
                </a:solidFill>
                <a:latin typeface="+mj-lt"/>
                <a:cs typeface="Tahoma"/>
              </a:rPr>
              <a:t>ed</a:t>
            </a:r>
            <a:r>
              <a:rPr sz="1600" spc="-20" dirty="0">
                <a:solidFill>
                  <a:schemeClr val="bg1"/>
                </a:solidFill>
                <a:latin typeface="+mj-lt"/>
                <a:cs typeface="Tahoma"/>
              </a:rPr>
              <a:t>i</a:t>
            </a:r>
            <a:r>
              <a:rPr sz="1600" spc="20" dirty="0">
                <a:solidFill>
                  <a:schemeClr val="bg1"/>
                </a:solidFill>
                <a:latin typeface="+mj-lt"/>
                <a:cs typeface="Tahoma"/>
              </a:rPr>
              <a:t>c</a:t>
            </a:r>
            <a:r>
              <a:rPr sz="1600" spc="-40" dirty="0">
                <a:solidFill>
                  <a:schemeClr val="bg1"/>
                </a:solidFill>
                <a:latin typeface="+mj-lt"/>
                <a:cs typeface="Tahoma"/>
              </a:rPr>
              <a:t>a</a:t>
            </a:r>
            <a:r>
              <a:rPr sz="1600" spc="-70" dirty="0">
                <a:solidFill>
                  <a:schemeClr val="bg1"/>
                </a:solidFill>
                <a:latin typeface="+mj-lt"/>
                <a:cs typeface="Tahoma"/>
              </a:rPr>
              <a:t>r</a:t>
            </a:r>
            <a:r>
              <a:rPr sz="1600" spc="-35" dirty="0">
                <a:solidFill>
                  <a:schemeClr val="bg1"/>
                </a:solidFill>
                <a:latin typeface="+mj-lt"/>
                <a:cs typeface="Tahoma"/>
              </a:rPr>
              <a:t>e</a:t>
            </a:r>
            <a:r>
              <a:rPr sz="1600" spc="-125" dirty="0">
                <a:solidFill>
                  <a:schemeClr val="bg1"/>
                </a:solidFill>
                <a:latin typeface="+mj-lt"/>
                <a:cs typeface="Tahoma"/>
              </a:rPr>
              <a:t> </a:t>
            </a:r>
            <a:r>
              <a:rPr sz="1600" dirty="0">
                <a:solidFill>
                  <a:schemeClr val="bg1"/>
                </a:solidFill>
                <a:latin typeface="+mj-lt"/>
                <a:cs typeface="Tahoma"/>
              </a:rPr>
              <a:t>Sp</a:t>
            </a:r>
            <a:r>
              <a:rPr sz="1600" spc="-10" dirty="0">
                <a:solidFill>
                  <a:schemeClr val="bg1"/>
                </a:solidFill>
                <a:latin typeface="+mj-lt"/>
                <a:cs typeface="Tahoma"/>
              </a:rPr>
              <a:t>ec</a:t>
            </a:r>
            <a:r>
              <a:rPr sz="1600" spc="-20" dirty="0">
                <a:solidFill>
                  <a:schemeClr val="bg1"/>
                </a:solidFill>
                <a:latin typeface="+mj-lt"/>
                <a:cs typeface="Tahoma"/>
              </a:rPr>
              <a:t>i</a:t>
            </a:r>
            <a:r>
              <a:rPr sz="1600" spc="-45" dirty="0">
                <a:solidFill>
                  <a:schemeClr val="bg1"/>
                </a:solidFill>
                <a:latin typeface="+mj-lt"/>
                <a:cs typeface="Tahoma"/>
              </a:rPr>
              <a:t>a</a:t>
            </a:r>
            <a:r>
              <a:rPr sz="1600" spc="-25" dirty="0">
                <a:solidFill>
                  <a:schemeClr val="bg1"/>
                </a:solidFill>
                <a:latin typeface="+mj-lt"/>
                <a:cs typeface="Tahoma"/>
              </a:rPr>
              <a:t>l</a:t>
            </a:r>
            <a:r>
              <a:rPr sz="1600" spc="-20" dirty="0">
                <a:solidFill>
                  <a:schemeClr val="bg1"/>
                </a:solidFill>
                <a:latin typeface="+mj-lt"/>
                <a:cs typeface="Tahoma"/>
              </a:rPr>
              <a:t>i</a:t>
            </a:r>
            <a:r>
              <a:rPr sz="1600" spc="-50" dirty="0">
                <a:solidFill>
                  <a:schemeClr val="bg1"/>
                </a:solidFill>
                <a:latin typeface="+mj-lt"/>
                <a:cs typeface="Tahoma"/>
              </a:rPr>
              <a:t>s</a:t>
            </a:r>
            <a:r>
              <a:rPr sz="1600" spc="5" dirty="0">
                <a:solidFill>
                  <a:schemeClr val="bg1"/>
                </a:solidFill>
                <a:latin typeface="+mj-lt"/>
                <a:cs typeface="Tahoma"/>
              </a:rPr>
              <a:t>t</a:t>
            </a:r>
            <a:r>
              <a:rPr sz="1600" spc="-155" dirty="0">
                <a:solidFill>
                  <a:schemeClr val="bg1"/>
                </a:solidFill>
                <a:latin typeface="+mj-lt"/>
                <a:cs typeface="Tahoma"/>
              </a:rPr>
              <a:t>,</a:t>
            </a:r>
            <a:endParaRPr sz="1600" dirty="0">
              <a:solidFill>
                <a:schemeClr val="bg1"/>
              </a:solidFill>
              <a:latin typeface="+mj-lt"/>
              <a:cs typeface="Tahoma"/>
            </a:endParaRPr>
          </a:p>
          <a:p>
            <a:pPr marL="890905">
              <a:lnSpc>
                <a:spcPts val="1920"/>
              </a:lnSpc>
            </a:pPr>
            <a:r>
              <a:rPr sz="1600" spc="-25" dirty="0">
                <a:solidFill>
                  <a:schemeClr val="bg1"/>
                </a:solidFill>
                <a:latin typeface="+mj-lt"/>
                <a:cs typeface="Tahoma"/>
              </a:rPr>
              <a:t>Gallagher</a:t>
            </a:r>
            <a:endParaRPr sz="1600" dirty="0">
              <a:solidFill>
                <a:schemeClr val="bg1"/>
              </a:solidFill>
              <a:latin typeface="+mj-lt"/>
              <a:cs typeface="Tahoma"/>
            </a:endParaRPr>
          </a:p>
          <a:p>
            <a:pPr>
              <a:lnSpc>
                <a:spcPct val="100000"/>
              </a:lnSpc>
              <a:spcBef>
                <a:spcPts val="50"/>
              </a:spcBef>
            </a:pPr>
            <a:endParaRPr sz="1550" dirty="0">
              <a:solidFill>
                <a:schemeClr val="bg1"/>
              </a:solidFill>
              <a:latin typeface="+mj-lt"/>
              <a:cs typeface="Tahoma"/>
            </a:endParaRPr>
          </a:p>
          <a:p>
            <a:pPr marL="227329" marR="220979" algn="ctr">
              <a:lnSpc>
                <a:spcPct val="100000"/>
              </a:lnSpc>
            </a:pPr>
            <a:r>
              <a:rPr sz="1600" spc="-30" dirty="0">
                <a:solidFill>
                  <a:schemeClr val="bg1"/>
                </a:solidFill>
                <a:latin typeface="+mj-lt"/>
                <a:cs typeface="Tahoma"/>
              </a:rPr>
              <a:t>Stephen_Porto@ajg.com </a:t>
            </a:r>
            <a:r>
              <a:rPr sz="1600" spc="-484" dirty="0">
                <a:solidFill>
                  <a:schemeClr val="bg1"/>
                </a:solidFill>
                <a:latin typeface="+mj-lt"/>
                <a:cs typeface="Tahoma"/>
              </a:rPr>
              <a:t> </a:t>
            </a:r>
            <a:r>
              <a:rPr sz="1600" spc="-145" dirty="0">
                <a:solidFill>
                  <a:schemeClr val="bg1"/>
                </a:solidFill>
                <a:latin typeface="+mj-lt"/>
                <a:cs typeface="Tahoma"/>
              </a:rPr>
              <a:t>518.365.6311</a:t>
            </a:r>
            <a:endParaRPr sz="1600" dirty="0">
              <a:solidFill>
                <a:schemeClr val="bg1"/>
              </a:solidFill>
              <a:latin typeface="+mj-lt"/>
              <a:cs typeface="Tahoma"/>
            </a:endParaRPr>
          </a:p>
          <a:p>
            <a:pPr>
              <a:lnSpc>
                <a:spcPct val="100000"/>
              </a:lnSpc>
              <a:spcBef>
                <a:spcPts val="50"/>
              </a:spcBef>
            </a:pPr>
            <a:endParaRPr sz="1550" dirty="0">
              <a:solidFill>
                <a:schemeClr val="bg1"/>
              </a:solidFill>
              <a:latin typeface="+mj-lt"/>
              <a:cs typeface="Tahoma"/>
            </a:endParaRPr>
          </a:p>
          <a:p>
            <a:pPr algn="ctr">
              <a:lnSpc>
                <a:spcPct val="100000"/>
              </a:lnSpc>
            </a:pPr>
            <a:r>
              <a:rPr sz="1600" spc="-55" dirty="0">
                <a:solidFill>
                  <a:schemeClr val="bg1"/>
                </a:solidFill>
                <a:latin typeface="+mj-lt"/>
                <a:cs typeface="Tahoma"/>
              </a:rPr>
              <a:t>www.ajg.com</a:t>
            </a:r>
            <a:endParaRPr lang="en-US" sz="1600" spc="-55" dirty="0">
              <a:solidFill>
                <a:schemeClr val="bg1"/>
              </a:solidFill>
              <a:latin typeface="+mj-lt"/>
              <a:cs typeface="Tahoma"/>
            </a:endParaRPr>
          </a:p>
          <a:p>
            <a:pPr algn="ctr">
              <a:lnSpc>
                <a:spcPct val="100000"/>
              </a:lnSpc>
            </a:pPr>
            <a:endParaRPr sz="1600" dirty="0">
              <a:solidFill>
                <a:schemeClr val="bg1"/>
              </a:solidFill>
              <a:latin typeface="+mj-lt"/>
              <a:cs typeface="Tahoma"/>
            </a:endParaRPr>
          </a:p>
        </p:txBody>
      </p:sp>
      <p:sp>
        <p:nvSpPr>
          <p:cNvPr id="12" name="Slide Number Placeholder 11"/>
          <p:cNvSpPr>
            <a:spLocks noGrp="1"/>
          </p:cNvSpPr>
          <p:nvPr>
            <p:ph type="sldNum" sz="quarter" idx="7"/>
          </p:nvPr>
        </p:nvSpPr>
        <p:spPr/>
        <p:txBody>
          <a:bodyPr/>
          <a:lstStyle/>
          <a:p>
            <a:pPr marL="25400">
              <a:lnSpc>
                <a:spcPts val="1835"/>
              </a:lnSpc>
            </a:pPr>
            <a:fld id="{81D60167-4931-47E6-BA6A-407CBD079E47}" type="slidenum">
              <a:rPr lang="en-US" smtClean="0"/>
              <a:t>14</a:t>
            </a:fld>
            <a:endParaRPr lang="en-US" dirty="0"/>
          </a:p>
        </p:txBody>
      </p:sp>
    </p:spTree>
    <p:extLst>
      <p:ext uri="{BB962C8B-B14F-4D97-AF65-F5344CB8AC3E}">
        <p14:creationId xmlns:p14="http://schemas.microsoft.com/office/powerpoint/2010/main" val="404325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object 3"/>
          <p:cNvSpPr txBox="1">
            <a:spLocks noGrp="1"/>
          </p:cNvSpPr>
          <p:nvPr>
            <p:ph type="title"/>
          </p:nvPr>
        </p:nvSpPr>
        <p:spPr>
          <a:xfrm>
            <a:off x="355598" y="209193"/>
            <a:ext cx="6155055" cy="943720"/>
          </a:xfrm>
          <a:prstGeom prst="rect">
            <a:avLst/>
          </a:prstGeom>
        </p:spPr>
        <p:txBody>
          <a:bodyPr vert="horz" wrap="square" lIns="0" tIns="33655" rIns="0" bIns="0" rtlCol="0">
            <a:spAutoFit/>
          </a:bodyPr>
          <a:lstStyle/>
          <a:p>
            <a:pPr marL="12700">
              <a:lnSpc>
                <a:spcPct val="100000"/>
              </a:lnSpc>
              <a:spcBef>
                <a:spcPts val="265"/>
              </a:spcBef>
            </a:pPr>
            <a:r>
              <a:rPr sz="3000" spc="-30" dirty="0">
                <a:solidFill>
                  <a:srgbClr val="182748"/>
                </a:solidFill>
                <a:latin typeface="+mn-lt"/>
                <a:cs typeface="Times New Roman"/>
              </a:rPr>
              <a:t>BENEFITS</a:t>
            </a:r>
            <a:r>
              <a:rPr sz="3000" spc="45" dirty="0">
                <a:solidFill>
                  <a:srgbClr val="182748"/>
                </a:solidFill>
                <a:latin typeface="+mn-lt"/>
                <a:cs typeface="Times New Roman"/>
              </a:rPr>
              <a:t> </a:t>
            </a:r>
            <a:r>
              <a:rPr sz="3000" spc="-35" dirty="0">
                <a:solidFill>
                  <a:srgbClr val="182748"/>
                </a:solidFill>
                <a:latin typeface="+mn-lt"/>
                <a:cs typeface="Times New Roman"/>
              </a:rPr>
              <a:t>RESOURCES</a:t>
            </a:r>
          </a:p>
          <a:p>
            <a:pPr marL="12700" marR="5080">
              <a:lnSpc>
                <a:spcPct val="100800"/>
              </a:lnSpc>
              <a:spcBef>
                <a:spcPts val="85"/>
              </a:spcBef>
            </a:pPr>
            <a:r>
              <a:rPr sz="1400" i="1" spc="-10" dirty="0">
                <a:solidFill>
                  <a:srgbClr val="382D2C"/>
                </a:solidFill>
                <a:latin typeface="+mn-lt"/>
                <a:cs typeface="Palatino Linotype"/>
              </a:rPr>
              <a:t>The</a:t>
            </a:r>
            <a:r>
              <a:rPr sz="1400" i="1" spc="-120" dirty="0">
                <a:solidFill>
                  <a:srgbClr val="382D2C"/>
                </a:solidFill>
                <a:latin typeface="+mn-lt"/>
                <a:cs typeface="Palatino Linotype"/>
              </a:rPr>
              <a:t> </a:t>
            </a:r>
            <a:r>
              <a:rPr sz="1400" i="1" spc="-15" dirty="0">
                <a:solidFill>
                  <a:srgbClr val="382D2C"/>
                </a:solidFill>
                <a:latin typeface="+mn-lt"/>
                <a:cs typeface="Palatino Linotype"/>
              </a:rPr>
              <a:t>following</a:t>
            </a:r>
            <a:r>
              <a:rPr sz="1400" i="1" spc="-120" dirty="0">
                <a:solidFill>
                  <a:srgbClr val="382D2C"/>
                </a:solidFill>
                <a:latin typeface="+mn-lt"/>
                <a:cs typeface="Palatino Linotype"/>
              </a:rPr>
              <a:t> </a:t>
            </a:r>
            <a:r>
              <a:rPr sz="1400" i="1" spc="-20" dirty="0">
                <a:solidFill>
                  <a:srgbClr val="382D2C"/>
                </a:solidFill>
                <a:latin typeface="+mn-lt"/>
                <a:cs typeface="Palatino Linotype"/>
              </a:rPr>
              <a:t>resources</a:t>
            </a:r>
            <a:r>
              <a:rPr sz="1400" i="1" spc="-125" dirty="0">
                <a:solidFill>
                  <a:srgbClr val="382D2C"/>
                </a:solidFill>
                <a:latin typeface="+mn-lt"/>
                <a:cs typeface="Palatino Linotype"/>
              </a:rPr>
              <a:t> </a:t>
            </a:r>
            <a:r>
              <a:rPr sz="1400" i="1" spc="-15" dirty="0">
                <a:solidFill>
                  <a:srgbClr val="382D2C"/>
                </a:solidFill>
                <a:latin typeface="+mn-lt"/>
                <a:cs typeface="Palatino Linotype"/>
              </a:rPr>
              <a:t>are</a:t>
            </a:r>
            <a:r>
              <a:rPr sz="1400" i="1" spc="-130" dirty="0">
                <a:solidFill>
                  <a:srgbClr val="382D2C"/>
                </a:solidFill>
                <a:latin typeface="+mn-lt"/>
                <a:cs typeface="Palatino Linotype"/>
              </a:rPr>
              <a:t> </a:t>
            </a:r>
            <a:r>
              <a:rPr sz="1400" i="1" spc="-20" dirty="0">
                <a:solidFill>
                  <a:srgbClr val="382D2C"/>
                </a:solidFill>
                <a:latin typeface="+mn-lt"/>
                <a:cs typeface="Palatino Linotype"/>
              </a:rPr>
              <a:t>available</a:t>
            </a:r>
            <a:r>
              <a:rPr sz="1400" i="1" spc="-114" dirty="0">
                <a:solidFill>
                  <a:srgbClr val="382D2C"/>
                </a:solidFill>
                <a:latin typeface="+mn-lt"/>
                <a:cs typeface="Palatino Linotype"/>
              </a:rPr>
              <a:t> </a:t>
            </a:r>
            <a:r>
              <a:rPr sz="1400" i="1" spc="-15" dirty="0">
                <a:solidFill>
                  <a:srgbClr val="382D2C"/>
                </a:solidFill>
                <a:latin typeface="+mn-lt"/>
                <a:cs typeface="Palatino Linotype"/>
              </a:rPr>
              <a:t>to</a:t>
            </a:r>
            <a:r>
              <a:rPr sz="1400" i="1" spc="-110" dirty="0">
                <a:solidFill>
                  <a:srgbClr val="382D2C"/>
                </a:solidFill>
                <a:latin typeface="+mn-lt"/>
                <a:cs typeface="Palatino Linotype"/>
              </a:rPr>
              <a:t> </a:t>
            </a:r>
            <a:r>
              <a:rPr sz="1400" i="1" spc="-10" dirty="0">
                <a:solidFill>
                  <a:srgbClr val="382D2C"/>
                </a:solidFill>
                <a:latin typeface="+mn-lt"/>
                <a:cs typeface="Palatino Linotype"/>
              </a:rPr>
              <a:t>all</a:t>
            </a:r>
            <a:r>
              <a:rPr sz="1400" i="1" spc="-114" dirty="0">
                <a:solidFill>
                  <a:srgbClr val="382D2C"/>
                </a:solidFill>
                <a:latin typeface="+mn-lt"/>
                <a:cs typeface="Palatino Linotype"/>
              </a:rPr>
              <a:t> </a:t>
            </a:r>
            <a:r>
              <a:rPr sz="1400" i="1" spc="-20" dirty="0">
                <a:solidFill>
                  <a:srgbClr val="382D2C"/>
                </a:solidFill>
                <a:latin typeface="+mn-lt"/>
                <a:cs typeface="Palatino Linotype"/>
              </a:rPr>
              <a:t>employees</a:t>
            </a:r>
            <a:r>
              <a:rPr sz="1400" i="1" spc="-130" dirty="0">
                <a:solidFill>
                  <a:srgbClr val="382D2C"/>
                </a:solidFill>
                <a:latin typeface="+mn-lt"/>
                <a:cs typeface="Palatino Linotype"/>
              </a:rPr>
              <a:t> </a:t>
            </a:r>
            <a:r>
              <a:rPr sz="1400" i="1" spc="-15" dirty="0">
                <a:solidFill>
                  <a:srgbClr val="382D2C"/>
                </a:solidFill>
                <a:latin typeface="+mn-lt"/>
                <a:cs typeface="Palatino Linotype"/>
              </a:rPr>
              <a:t>and</a:t>
            </a:r>
            <a:r>
              <a:rPr sz="1400" i="1" spc="-114" dirty="0">
                <a:solidFill>
                  <a:srgbClr val="382D2C"/>
                </a:solidFill>
                <a:latin typeface="+mn-lt"/>
                <a:cs typeface="Palatino Linotype"/>
              </a:rPr>
              <a:t> </a:t>
            </a:r>
            <a:r>
              <a:rPr sz="1400" i="1" spc="-15" dirty="0">
                <a:solidFill>
                  <a:srgbClr val="382D2C"/>
                </a:solidFill>
                <a:latin typeface="+mn-lt"/>
                <a:cs typeface="Palatino Linotype"/>
              </a:rPr>
              <a:t>dependents</a:t>
            </a:r>
            <a:r>
              <a:rPr sz="1400" i="1" spc="-120" dirty="0">
                <a:solidFill>
                  <a:srgbClr val="382D2C"/>
                </a:solidFill>
                <a:latin typeface="+mn-lt"/>
                <a:cs typeface="Palatino Linotype"/>
              </a:rPr>
              <a:t> </a:t>
            </a:r>
            <a:r>
              <a:rPr sz="1400" i="1" spc="-15" dirty="0">
                <a:solidFill>
                  <a:srgbClr val="382D2C"/>
                </a:solidFill>
                <a:latin typeface="+mn-lt"/>
                <a:cs typeface="Palatino Linotype"/>
              </a:rPr>
              <a:t>enrolled</a:t>
            </a:r>
            <a:r>
              <a:rPr sz="1400" i="1" spc="-114" dirty="0">
                <a:solidFill>
                  <a:srgbClr val="382D2C"/>
                </a:solidFill>
                <a:latin typeface="+mn-lt"/>
                <a:cs typeface="Palatino Linotype"/>
              </a:rPr>
              <a:t> </a:t>
            </a:r>
            <a:r>
              <a:rPr sz="1400" i="1" spc="-10" dirty="0">
                <a:solidFill>
                  <a:srgbClr val="382D2C"/>
                </a:solidFill>
                <a:latin typeface="+mn-lt"/>
                <a:cs typeface="Palatino Linotype"/>
              </a:rPr>
              <a:t>in</a:t>
            </a:r>
            <a:r>
              <a:rPr sz="1400" i="1" spc="-120" dirty="0">
                <a:solidFill>
                  <a:srgbClr val="382D2C"/>
                </a:solidFill>
                <a:latin typeface="+mn-lt"/>
                <a:cs typeface="Palatino Linotype"/>
              </a:rPr>
              <a:t> </a:t>
            </a:r>
            <a:r>
              <a:rPr sz="1400" i="1" spc="-10" dirty="0">
                <a:solidFill>
                  <a:srgbClr val="382D2C"/>
                </a:solidFill>
                <a:latin typeface="+mn-lt"/>
                <a:cs typeface="Palatino Linotype"/>
              </a:rPr>
              <a:t>the</a:t>
            </a:r>
            <a:r>
              <a:rPr sz="1400" i="1" spc="-120" dirty="0">
                <a:solidFill>
                  <a:srgbClr val="382D2C"/>
                </a:solidFill>
                <a:latin typeface="+mn-lt"/>
                <a:cs typeface="Palatino Linotype"/>
              </a:rPr>
              <a:t> </a:t>
            </a:r>
            <a:r>
              <a:rPr lang="en-US" sz="1400" i="1" spc="-15" dirty="0">
                <a:solidFill>
                  <a:srgbClr val="382D2C"/>
                </a:solidFill>
                <a:latin typeface="+mn-lt"/>
              </a:rPr>
              <a:t>Long Branch </a:t>
            </a:r>
            <a:r>
              <a:rPr sz="1400" i="1" spc="-200" dirty="0">
                <a:solidFill>
                  <a:srgbClr val="382D2C"/>
                </a:solidFill>
                <a:latin typeface="+mn-lt"/>
                <a:cs typeface="Palatino Linotype"/>
              </a:rPr>
              <a:t> </a:t>
            </a:r>
            <a:r>
              <a:rPr lang="en-US" sz="1400" i="1" spc="-20" dirty="0">
                <a:solidFill>
                  <a:srgbClr val="382D2C"/>
                </a:solidFill>
                <a:latin typeface="+mn-lt"/>
                <a:cs typeface="Palatino Linotype"/>
              </a:rPr>
              <a:t>Board of Education’s </a:t>
            </a:r>
            <a:r>
              <a:rPr sz="1400" i="1" spc="-15" dirty="0">
                <a:solidFill>
                  <a:srgbClr val="382D2C"/>
                </a:solidFill>
                <a:latin typeface="+mn-lt"/>
                <a:cs typeface="Palatino Linotype"/>
              </a:rPr>
              <a:t>benefit</a:t>
            </a:r>
            <a:r>
              <a:rPr sz="1400" i="1" spc="-210" dirty="0">
                <a:solidFill>
                  <a:srgbClr val="382D2C"/>
                </a:solidFill>
                <a:latin typeface="+mn-lt"/>
                <a:cs typeface="Palatino Linotype"/>
              </a:rPr>
              <a:t> </a:t>
            </a:r>
            <a:r>
              <a:rPr sz="1400" i="1" spc="-15" dirty="0">
                <a:solidFill>
                  <a:srgbClr val="382D2C"/>
                </a:solidFill>
                <a:latin typeface="+mn-lt"/>
                <a:cs typeface="Palatino Linotype"/>
              </a:rPr>
              <a:t>plans.</a:t>
            </a:r>
            <a:endParaRPr sz="1400" dirty="0">
              <a:latin typeface="+mn-lt"/>
              <a:cs typeface="Palatino Linotype"/>
            </a:endParaRPr>
          </a:p>
        </p:txBody>
      </p:sp>
      <p:sp>
        <p:nvSpPr>
          <p:cNvPr id="4" name="object 4"/>
          <p:cNvSpPr txBox="1"/>
          <p:nvPr/>
        </p:nvSpPr>
        <p:spPr>
          <a:xfrm>
            <a:off x="355598" y="1558604"/>
            <a:ext cx="3909569" cy="4989764"/>
          </a:xfrm>
          <a:prstGeom prst="rect">
            <a:avLst/>
          </a:prstGeom>
        </p:spPr>
        <p:txBody>
          <a:bodyPr vert="horz" wrap="square" lIns="0" tIns="12700" rIns="0" bIns="0" rtlCol="0">
            <a:spAutoFit/>
          </a:bodyPr>
          <a:lstStyle/>
          <a:p>
            <a:pPr marL="12700">
              <a:lnSpc>
                <a:spcPct val="100000"/>
              </a:lnSpc>
              <a:spcBef>
                <a:spcPts val="100"/>
              </a:spcBef>
            </a:pPr>
            <a:r>
              <a:rPr lang="en-US" sz="2400" b="1" i="1" dirty="0">
                <a:solidFill>
                  <a:srgbClr val="182748"/>
                </a:solidFill>
                <a:cs typeface="Palatino Linotype"/>
              </a:rPr>
              <a:t>Arthur J. Gallagher</a:t>
            </a:r>
            <a:endParaRPr sz="2400" dirty="0">
              <a:solidFill>
                <a:srgbClr val="182748"/>
              </a:solidFill>
              <a:cs typeface="Palatino Linotype"/>
            </a:endParaRPr>
          </a:p>
          <a:p>
            <a:pPr marL="12700">
              <a:lnSpc>
                <a:spcPct val="100000"/>
              </a:lnSpc>
              <a:spcBef>
                <a:spcPts val="1935"/>
              </a:spcBef>
            </a:pPr>
            <a:r>
              <a:rPr sz="1100" b="1" spc="-5" dirty="0">
                <a:solidFill>
                  <a:srgbClr val="221F1F"/>
                </a:solidFill>
                <a:cs typeface="Arial"/>
              </a:rPr>
              <a:t>AVAILABLE MONDAY-FRIDAY, </a:t>
            </a:r>
            <a:r>
              <a:rPr sz="1100" b="1" dirty="0">
                <a:solidFill>
                  <a:srgbClr val="221F1F"/>
                </a:solidFill>
                <a:cs typeface="Arial"/>
              </a:rPr>
              <a:t>8:30 </a:t>
            </a:r>
            <a:r>
              <a:rPr sz="1100" b="1" spc="-20" dirty="0">
                <a:solidFill>
                  <a:srgbClr val="221F1F"/>
                </a:solidFill>
                <a:cs typeface="Arial"/>
              </a:rPr>
              <a:t>AM </a:t>
            </a:r>
            <a:r>
              <a:rPr sz="1100" b="1" dirty="0">
                <a:solidFill>
                  <a:srgbClr val="221F1F"/>
                </a:solidFill>
                <a:cs typeface="Arial"/>
              </a:rPr>
              <a:t>- 4:30 PM</a:t>
            </a:r>
            <a:r>
              <a:rPr sz="1100" b="1" spc="-110" dirty="0">
                <a:solidFill>
                  <a:srgbClr val="221F1F"/>
                </a:solidFill>
                <a:cs typeface="Arial"/>
              </a:rPr>
              <a:t> </a:t>
            </a:r>
            <a:r>
              <a:rPr sz="1100" b="1" spc="-5" dirty="0">
                <a:solidFill>
                  <a:srgbClr val="221F1F"/>
                </a:solidFill>
                <a:cs typeface="Arial"/>
              </a:rPr>
              <a:t>EST</a:t>
            </a:r>
            <a:endParaRPr sz="1100" dirty="0">
              <a:cs typeface="Arial"/>
            </a:endParaRPr>
          </a:p>
          <a:p>
            <a:pPr>
              <a:lnSpc>
                <a:spcPct val="100000"/>
              </a:lnSpc>
              <a:spcBef>
                <a:spcPts val="15"/>
              </a:spcBef>
            </a:pPr>
            <a:endParaRPr sz="1300" dirty="0">
              <a:cs typeface="Arial"/>
            </a:endParaRPr>
          </a:p>
          <a:p>
            <a:pPr marL="12700" marR="634365">
              <a:lnSpc>
                <a:spcPct val="118700"/>
              </a:lnSpc>
            </a:pPr>
            <a:r>
              <a:rPr sz="1300" i="1" spc="-45" dirty="0">
                <a:solidFill>
                  <a:srgbClr val="221F1F"/>
                </a:solidFill>
                <a:cs typeface="Palatino Linotype"/>
              </a:rPr>
              <a:t>The</a:t>
            </a:r>
            <a:r>
              <a:rPr sz="1300" i="1" spc="-204" dirty="0">
                <a:solidFill>
                  <a:srgbClr val="221F1F"/>
                </a:solidFill>
                <a:cs typeface="Palatino Linotype"/>
              </a:rPr>
              <a:t> </a:t>
            </a:r>
            <a:r>
              <a:rPr sz="1300" i="1" spc="-45" dirty="0">
                <a:solidFill>
                  <a:srgbClr val="221F1F"/>
                </a:solidFill>
                <a:cs typeface="Palatino Linotype"/>
              </a:rPr>
              <a:t>Arthur</a:t>
            </a:r>
            <a:r>
              <a:rPr sz="1300" i="1" spc="-15" dirty="0">
                <a:solidFill>
                  <a:srgbClr val="221F1F"/>
                </a:solidFill>
                <a:cs typeface="Palatino Linotype"/>
              </a:rPr>
              <a:t> </a:t>
            </a:r>
            <a:r>
              <a:rPr sz="1300" i="1" spc="-30" dirty="0">
                <a:solidFill>
                  <a:srgbClr val="221F1F"/>
                </a:solidFill>
                <a:cs typeface="Palatino Linotype"/>
              </a:rPr>
              <a:t>J.</a:t>
            </a:r>
            <a:r>
              <a:rPr sz="1300" i="1" spc="-15" dirty="0">
                <a:solidFill>
                  <a:srgbClr val="221F1F"/>
                </a:solidFill>
                <a:cs typeface="Palatino Linotype"/>
              </a:rPr>
              <a:t> </a:t>
            </a:r>
            <a:r>
              <a:rPr sz="1300" i="1" spc="-40" dirty="0">
                <a:solidFill>
                  <a:srgbClr val="221F1F"/>
                </a:solidFill>
                <a:cs typeface="Palatino Linotype"/>
              </a:rPr>
              <a:t>Gallagher</a:t>
            </a:r>
            <a:r>
              <a:rPr sz="1300" i="1" dirty="0">
                <a:solidFill>
                  <a:srgbClr val="221F1F"/>
                </a:solidFill>
                <a:cs typeface="Palatino Linotype"/>
              </a:rPr>
              <a:t> </a:t>
            </a:r>
            <a:r>
              <a:rPr sz="1300" i="1" spc="-25" dirty="0">
                <a:solidFill>
                  <a:srgbClr val="221F1F"/>
                </a:solidFill>
                <a:cs typeface="Palatino Linotype"/>
              </a:rPr>
              <a:t>team</a:t>
            </a:r>
            <a:r>
              <a:rPr lang="en-US" sz="1300" i="1" spc="-25" dirty="0">
                <a:solidFill>
                  <a:srgbClr val="221F1F"/>
                </a:solidFill>
                <a:cs typeface="Palatino Linotype"/>
              </a:rPr>
              <a:t> </a:t>
            </a:r>
            <a:r>
              <a:rPr sz="1300" i="1" spc="-25" dirty="0">
                <a:solidFill>
                  <a:srgbClr val="221F1F"/>
                </a:solidFill>
                <a:cs typeface="Palatino Linotype"/>
              </a:rPr>
              <a:t>is</a:t>
            </a:r>
            <a:r>
              <a:rPr lang="en-US" sz="1300" i="1" spc="-25" dirty="0">
                <a:solidFill>
                  <a:srgbClr val="221F1F"/>
                </a:solidFill>
                <a:cs typeface="Palatino Linotype"/>
              </a:rPr>
              <a:t> </a:t>
            </a:r>
            <a:r>
              <a:rPr sz="1300" i="1" spc="-25" dirty="0">
                <a:solidFill>
                  <a:srgbClr val="221F1F"/>
                </a:solidFill>
                <a:cs typeface="Palatino Linotype"/>
              </a:rPr>
              <a:t>available</a:t>
            </a:r>
            <a:r>
              <a:rPr sz="1300" i="1" spc="-195" dirty="0">
                <a:solidFill>
                  <a:srgbClr val="221F1F"/>
                </a:solidFill>
                <a:cs typeface="Palatino Linotype"/>
              </a:rPr>
              <a:t> </a:t>
            </a:r>
            <a:r>
              <a:rPr sz="1300" i="1" spc="-20" dirty="0">
                <a:solidFill>
                  <a:srgbClr val="221F1F"/>
                </a:solidFill>
                <a:cs typeface="Palatino Linotype"/>
              </a:rPr>
              <a:t>to</a:t>
            </a:r>
            <a:r>
              <a:rPr lang="en-US" sz="1300" i="1" spc="-20" dirty="0">
                <a:solidFill>
                  <a:srgbClr val="221F1F"/>
                </a:solidFill>
                <a:cs typeface="Palatino Linotype"/>
              </a:rPr>
              <a:t> </a:t>
            </a:r>
            <a:r>
              <a:rPr sz="1300" i="1" spc="-20" dirty="0">
                <a:solidFill>
                  <a:srgbClr val="221F1F"/>
                </a:solidFill>
                <a:cs typeface="Palatino Linotype"/>
              </a:rPr>
              <a:t>assist</a:t>
            </a:r>
            <a:r>
              <a:rPr sz="1300" i="1" spc="-210" dirty="0">
                <a:solidFill>
                  <a:srgbClr val="221F1F"/>
                </a:solidFill>
                <a:cs typeface="Palatino Linotype"/>
              </a:rPr>
              <a:t> </a:t>
            </a:r>
            <a:r>
              <a:rPr sz="1300" i="1" spc="-30" dirty="0">
                <a:solidFill>
                  <a:srgbClr val="221F1F"/>
                </a:solidFill>
                <a:cs typeface="Palatino Linotype"/>
              </a:rPr>
              <a:t>you</a:t>
            </a:r>
            <a:r>
              <a:rPr lang="en-US" sz="1300" i="1" spc="-30" dirty="0">
                <a:solidFill>
                  <a:srgbClr val="221F1F"/>
                </a:solidFill>
                <a:cs typeface="Palatino Linotype"/>
              </a:rPr>
              <a:t> </a:t>
            </a:r>
            <a:r>
              <a:rPr sz="1300" i="1" spc="-30" dirty="0">
                <a:solidFill>
                  <a:srgbClr val="221F1F"/>
                </a:solidFill>
                <a:cs typeface="Palatino Linotype"/>
              </a:rPr>
              <a:t>and</a:t>
            </a:r>
            <a:r>
              <a:rPr sz="1300" i="1" spc="-204" dirty="0">
                <a:solidFill>
                  <a:srgbClr val="221F1F"/>
                </a:solidFill>
                <a:cs typeface="Palatino Linotype"/>
              </a:rPr>
              <a:t> </a:t>
            </a:r>
            <a:r>
              <a:rPr sz="1300" i="1" spc="-45" dirty="0">
                <a:solidFill>
                  <a:srgbClr val="221F1F"/>
                </a:solidFill>
                <a:cs typeface="Palatino Linotype"/>
              </a:rPr>
              <a:t>your</a:t>
            </a:r>
            <a:r>
              <a:rPr sz="1300" i="1" spc="-200" dirty="0">
                <a:solidFill>
                  <a:srgbClr val="221F1F"/>
                </a:solidFill>
                <a:cs typeface="Palatino Linotype"/>
              </a:rPr>
              <a:t> </a:t>
            </a:r>
            <a:r>
              <a:rPr sz="1300" i="1" spc="-40" dirty="0">
                <a:solidFill>
                  <a:srgbClr val="221F1F"/>
                </a:solidFill>
                <a:cs typeface="Palatino Linotype"/>
              </a:rPr>
              <a:t>covered</a:t>
            </a:r>
            <a:r>
              <a:rPr sz="1300" i="1" spc="110" dirty="0">
                <a:solidFill>
                  <a:srgbClr val="221F1F"/>
                </a:solidFill>
                <a:cs typeface="Palatino Linotype"/>
              </a:rPr>
              <a:t> </a:t>
            </a:r>
            <a:r>
              <a:rPr sz="1300" i="1" spc="-10" dirty="0">
                <a:solidFill>
                  <a:srgbClr val="221F1F"/>
                </a:solidFill>
                <a:cs typeface="Palatino Linotype"/>
              </a:rPr>
              <a:t>family </a:t>
            </a:r>
            <a:r>
              <a:rPr sz="1300" i="1" spc="-5" dirty="0">
                <a:solidFill>
                  <a:srgbClr val="221F1F"/>
                </a:solidFill>
                <a:cs typeface="Palatino Linotype"/>
              </a:rPr>
              <a:t>members</a:t>
            </a:r>
            <a:r>
              <a:rPr sz="1300" i="1" spc="-105" dirty="0">
                <a:solidFill>
                  <a:srgbClr val="221F1F"/>
                </a:solidFill>
                <a:cs typeface="Palatino Linotype"/>
              </a:rPr>
              <a:t> </a:t>
            </a:r>
            <a:r>
              <a:rPr lang="en-US" sz="1300" i="1" spc="-5" dirty="0">
                <a:solidFill>
                  <a:srgbClr val="221F1F"/>
                </a:solidFill>
                <a:cs typeface="Palatino Linotype"/>
              </a:rPr>
              <a:t>i</a:t>
            </a:r>
            <a:r>
              <a:rPr sz="1300" i="1" spc="-5" dirty="0">
                <a:solidFill>
                  <a:srgbClr val="221F1F"/>
                </a:solidFill>
                <a:cs typeface="Palatino Linotype"/>
              </a:rPr>
              <a:t>f</a:t>
            </a:r>
            <a:r>
              <a:rPr sz="1300" i="1" spc="-100" dirty="0">
                <a:solidFill>
                  <a:srgbClr val="221F1F"/>
                </a:solidFill>
                <a:cs typeface="Palatino Linotype"/>
              </a:rPr>
              <a:t> </a:t>
            </a:r>
            <a:r>
              <a:rPr sz="1300" i="1" spc="-15" dirty="0">
                <a:solidFill>
                  <a:srgbClr val="221F1F"/>
                </a:solidFill>
                <a:cs typeface="Palatino Linotype"/>
              </a:rPr>
              <a:t>you</a:t>
            </a:r>
            <a:r>
              <a:rPr sz="1300" i="1" spc="-110" dirty="0">
                <a:solidFill>
                  <a:srgbClr val="221F1F"/>
                </a:solidFill>
                <a:cs typeface="Palatino Linotype"/>
              </a:rPr>
              <a:t> </a:t>
            </a:r>
            <a:r>
              <a:rPr sz="1300" i="1" spc="-10" dirty="0">
                <a:solidFill>
                  <a:srgbClr val="221F1F"/>
                </a:solidFill>
                <a:cs typeface="Palatino Linotype"/>
              </a:rPr>
              <a:t>experience</a:t>
            </a:r>
            <a:r>
              <a:rPr sz="1300" i="1" spc="-100" dirty="0">
                <a:solidFill>
                  <a:srgbClr val="221F1F"/>
                </a:solidFill>
                <a:cs typeface="Palatino Linotype"/>
              </a:rPr>
              <a:t> </a:t>
            </a:r>
            <a:r>
              <a:rPr sz="1300" i="1" spc="-15" dirty="0">
                <a:solidFill>
                  <a:srgbClr val="221F1F"/>
                </a:solidFill>
                <a:cs typeface="Palatino Linotype"/>
              </a:rPr>
              <a:t>any</a:t>
            </a:r>
            <a:r>
              <a:rPr sz="1300" i="1" spc="-110" dirty="0">
                <a:solidFill>
                  <a:srgbClr val="221F1F"/>
                </a:solidFill>
                <a:cs typeface="Palatino Linotype"/>
              </a:rPr>
              <a:t> </a:t>
            </a:r>
            <a:r>
              <a:rPr sz="1300" i="1" spc="-5" dirty="0">
                <a:solidFill>
                  <a:srgbClr val="221F1F"/>
                </a:solidFill>
                <a:cs typeface="Palatino Linotype"/>
              </a:rPr>
              <a:t>of</a:t>
            </a:r>
            <a:r>
              <a:rPr sz="1300" i="1" spc="-95" dirty="0">
                <a:solidFill>
                  <a:srgbClr val="221F1F"/>
                </a:solidFill>
                <a:cs typeface="Palatino Linotype"/>
              </a:rPr>
              <a:t> </a:t>
            </a:r>
            <a:r>
              <a:rPr sz="1300" i="1" spc="-10" dirty="0">
                <a:solidFill>
                  <a:srgbClr val="221F1F"/>
                </a:solidFill>
                <a:cs typeface="Palatino Linotype"/>
              </a:rPr>
              <a:t>the</a:t>
            </a:r>
            <a:r>
              <a:rPr sz="1300" i="1" spc="-100" dirty="0">
                <a:solidFill>
                  <a:srgbClr val="221F1F"/>
                </a:solidFill>
                <a:cs typeface="Palatino Linotype"/>
              </a:rPr>
              <a:t> </a:t>
            </a:r>
            <a:r>
              <a:rPr sz="1300" i="1" spc="-15" dirty="0">
                <a:solidFill>
                  <a:srgbClr val="221F1F"/>
                </a:solidFill>
                <a:cs typeface="Palatino Linotype"/>
              </a:rPr>
              <a:t>following:</a:t>
            </a:r>
            <a:endParaRPr sz="1300" dirty="0">
              <a:cs typeface="Palatino Linotype"/>
            </a:endParaRPr>
          </a:p>
          <a:p>
            <a:pPr>
              <a:lnSpc>
                <a:spcPct val="100000"/>
              </a:lnSpc>
              <a:spcBef>
                <a:spcPts val="5"/>
              </a:spcBef>
            </a:pPr>
            <a:endParaRPr sz="1400" dirty="0">
              <a:cs typeface="Palatino Linotype"/>
            </a:endParaRPr>
          </a:p>
          <a:p>
            <a:pPr marL="241300" indent="-228600">
              <a:lnSpc>
                <a:spcPct val="100000"/>
              </a:lnSpc>
              <a:buSzPct val="72727"/>
              <a:buFont typeface="Symbol"/>
              <a:buChar char=""/>
              <a:tabLst>
                <a:tab pos="240665" algn="l"/>
                <a:tab pos="241300" algn="l"/>
              </a:tabLst>
            </a:pPr>
            <a:r>
              <a:rPr sz="1100" spc="-5" dirty="0">
                <a:solidFill>
                  <a:srgbClr val="221F1F"/>
                </a:solidFill>
                <a:cs typeface="Arial"/>
              </a:rPr>
              <a:t>You believe your claim was not paid</a:t>
            </a:r>
            <a:r>
              <a:rPr sz="1100" spc="170" dirty="0">
                <a:solidFill>
                  <a:srgbClr val="221F1F"/>
                </a:solidFill>
                <a:cs typeface="Arial"/>
              </a:rPr>
              <a:t> </a:t>
            </a:r>
            <a:r>
              <a:rPr sz="1100" spc="-5" dirty="0">
                <a:solidFill>
                  <a:srgbClr val="221F1F"/>
                </a:solidFill>
                <a:cs typeface="Arial"/>
              </a:rPr>
              <a:t>properly</a:t>
            </a:r>
            <a:endParaRPr sz="1100" dirty="0">
              <a:cs typeface="Arial"/>
            </a:endParaRPr>
          </a:p>
          <a:p>
            <a:pPr marL="241300" indent="-228600">
              <a:lnSpc>
                <a:spcPct val="100000"/>
              </a:lnSpc>
              <a:spcBef>
                <a:spcPts val="250"/>
              </a:spcBef>
              <a:buSzPct val="72727"/>
              <a:buFont typeface="Symbol"/>
              <a:buChar char=""/>
              <a:tabLst>
                <a:tab pos="240665" algn="l"/>
                <a:tab pos="241300" algn="l"/>
              </a:tabLst>
            </a:pPr>
            <a:r>
              <a:rPr sz="1100" spc="-5" dirty="0">
                <a:solidFill>
                  <a:srgbClr val="221F1F"/>
                </a:solidFill>
                <a:cs typeface="Arial"/>
              </a:rPr>
              <a:t>You need clariﬁcation on information from </a:t>
            </a:r>
            <a:r>
              <a:rPr sz="1100" dirty="0">
                <a:solidFill>
                  <a:srgbClr val="221F1F"/>
                </a:solidFill>
                <a:cs typeface="Arial"/>
              </a:rPr>
              <a:t>the</a:t>
            </a:r>
            <a:r>
              <a:rPr sz="1100" spc="300" dirty="0">
                <a:solidFill>
                  <a:srgbClr val="221F1F"/>
                </a:solidFill>
                <a:cs typeface="Arial"/>
              </a:rPr>
              <a:t> </a:t>
            </a:r>
            <a:r>
              <a:rPr sz="1100" spc="-5" dirty="0">
                <a:solidFill>
                  <a:srgbClr val="221F1F"/>
                </a:solidFill>
                <a:cs typeface="Arial"/>
              </a:rPr>
              <a:t>carrier</a:t>
            </a:r>
            <a:endParaRPr sz="1100" dirty="0">
              <a:cs typeface="Arial"/>
            </a:endParaRPr>
          </a:p>
          <a:p>
            <a:pPr marL="241300" indent="-228600">
              <a:lnSpc>
                <a:spcPct val="100000"/>
              </a:lnSpc>
              <a:spcBef>
                <a:spcPts val="240"/>
              </a:spcBef>
              <a:buSzPct val="72727"/>
              <a:buFont typeface="Symbol"/>
              <a:buChar char=""/>
              <a:tabLst>
                <a:tab pos="240665" algn="l"/>
                <a:tab pos="241300" algn="l"/>
              </a:tabLst>
            </a:pPr>
            <a:r>
              <a:rPr sz="1100" spc="-5" dirty="0">
                <a:solidFill>
                  <a:srgbClr val="221F1F"/>
                </a:solidFill>
                <a:cs typeface="Arial"/>
              </a:rPr>
              <a:t>You</a:t>
            </a:r>
            <a:r>
              <a:rPr sz="1100" spc="40" dirty="0">
                <a:solidFill>
                  <a:srgbClr val="221F1F"/>
                </a:solidFill>
                <a:cs typeface="Arial"/>
              </a:rPr>
              <a:t> </a:t>
            </a:r>
            <a:r>
              <a:rPr sz="1100" spc="-5" dirty="0">
                <a:solidFill>
                  <a:srgbClr val="221F1F"/>
                </a:solidFill>
                <a:cs typeface="Arial"/>
              </a:rPr>
              <a:t>have</a:t>
            </a:r>
            <a:r>
              <a:rPr sz="1100" spc="35" dirty="0">
                <a:solidFill>
                  <a:srgbClr val="221F1F"/>
                </a:solidFill>
                <a:cs typeface="Arial"/>
              </a:rPr>
              <a:t> </a:t>
            </a:r>
            <a:r>
              <a:rPr sz="1100" dirty="0">
                <a:solidFill>
                  <a:srgbClr val="221F1F"/>
                </a:solidFill>
                <a:cs typeface="Arial"/>
              </a:rPr>
              <a:t>a</a:t>
            </a:r>
            <a:r>
              <a:rPr sz="1100" spc="20" dirty="0">
                <a:solidFill>
                  <a:srgbClr val="221F1F"/>
                </a:solidFill>
                <a:cs typeface="Arial"/>
              </a:rPr>
              <a:t> </a:t>
            </a:r>
            <a:r>
              <a:rPr sz="1100" spc="-5" dirty="0">
                <a:solidFill>
                  <a:srgbClr val="221F1F"/>
                </a:solidFill>
                <a:cs typeface="Arial"/>
              </a:rPr>
              <a:t>question</a:t>
            </a:r>
            <a:r>
              <a:rPr sz="1100" spc="30" dirty="0">
                <a:solidFill>
                  <a:srgbClr val="221F1F"/>
                </a:solidFill>
                <a:cs typeface="Arial"/>
              </a:rPr>
              <a:t> </a:t>
            </a:r>
            <a:r>
              <a:rPr sz="1100" spc="-5" dirty="0">
                <a:solidFill>
                  <a:srgbClr val="221F1F"/>
                </a:solidFill>
                <a:cs typeface="Arial"/>
              </a:rPr>
              <a:t>regarding</a:t>
            </a:r>
            <a:r>
              <a:rPr sz="1100" spc="40" dirty="0">
                <a:solidFill>
                  <a:srgbClr val="221F1F"/>
                </a:solidFill>
                <a:cs typeface="Arial"/>
              </a:rPr>
              <a:t> </a:t>
            </a:r>
            <a:r>
              <a:rPr sz="1100" dirty="0">
                <a:solidFill>
                  <a:srgbClr val="221F1F"/>
                </a:solidFill>
                <a:cs typeface="Arial"/>
              </a:rPr>
              <a:t>a</a:t>
            </a:r>
            <a:r>
              <a:rPr sz="1100" spc="30" dirty="0">
                <a:solidFill>
                  <a:srgbClr val="221F1F"/>
                </a:solidFill>
                <a:cs typeface="Arial"/>
              </a:rPr>
              <a:t> </a:t>
            </a:r>
            <a:r>
              <a:rPr sz="1100" spc="-5" dirty="0">
                <a:solidFill>
                  <a:srgbClr val="221F1F"/>
                </a:solidFill>
                <a:cs typeface="Arial"/>
              </a:rPr>
              <a:t>bill</a:t>
            </a:r>
            <a:r>
              <a:rPr sz="1100" spc="25" dirty="0">
                <a:solidFill>
                  <a:srgbClr val="221F1F"/>
                </a:solidFill>
                <a:cs typeface="Arial"/>
              </a:rPr>
              <a:t> </a:t>
            </a:r>
            <a:r>
              <a:rPr sz="1100" dirty="0">
                <a:solidFill>
                  <a:srgbClr val="221F1F"/>
                </a:solidFill>
                <a:cs typeface="Arial"/>
              </a:rPr>
              <a:t>from</a:t>
            </a:r>
            <a:r>
              <a:rPr sz="1100" spc="35" dirty="0">
                <a:solidFill>
                  <a:srgbClr val="221F1F"/>
                </a:solidFill>
                <a:cs typeface="Arial"/>
              </a:rPr>
              <a:t> </a:t>
            </a:r>
            <a:r>
              <a:rPr sz="1100" dirty="0">
                <a:solidFill>
                  <a:srgbClr val="221F1F"/>
                </a:solidFill>
                <a:cs typeface="Arial"/>
              </a:rPr>
              <a:t>a</a:t>
            </a:r>
            <a:r>
              <a:rPr sz="1100" spc="30" dirty="0">
                <a:solidFill>
                  <a:srgbClr val="221F1F"/>
                </a:solidFill>
                <a:cs typeface="Arial"/>
              </a:rPr>
              <a:t> </a:t>
            </a:r>
            <a:r>
              <a:rPr sz="1100" spc="-5" dirty="0">
                <a:solidFill>
                  <a:srgbClr val="221F1F"/>
                </a:solidFill>
                <a:cs typeface="Arial"/>
              </a:rPr>
              <a:t>doctor,</a:t>
            </a:r>
            <a:r>
              <a:rPr sz="1100" spc="35" dirty="0">
                <a:solidFill>
                  <a:srgbClr val="221F1F"/>
                </a:solidFill>
                <a:cs typeface="Arial"/>
              </a:rPr>
              <a:t> </a:t>
            </a:r>
            <a:r>
              <a:rPr sz="1100" spc="-5" dirty="0">
                <a:solidFill>
                  <a:srgbClr val="221F1F"/>
                </a:solidFill>
                <a:cs typeface="Arial"/>
              </a:rPr>
              <a:t>lab</a:t>
            </a:r>
            <a:r>
              <a:rPr sz="1100" spc="40" dirty="0">
                <a:solidFill>
                  <a:srgbClr val="221F1F"/>
                </a:solidFill>
                <a:cs typeface="Arial"/>
              </a:rPr>
              <a:t> </a:t>
            </a:r>
            <a:r>
              <a:rPr sz="1100" spc="-10" dirty="0">
                <a:solidFill>
                  <a:srgbClr val="221F1F"/>
                </a:solidFill>
                <a:cs typeface="Arial"/>
              </a:rPr>
              <a:t>or</a:t>
            </a:r>
            <a:r>
              <a:rPr sz="1100" spc="25" dirty="0">
                <a:solidFill>
                  <a:srgbClr val="221F1F"/>
                </a:solidFill>
                <a:cs typeface="Arial"/>
              </a:rPr>
              <a:t> </a:t>
            </a:r>
            <a:r>
              <a:rPr sz="1100" spc="-5" dirty="0">
                <a:solidFill>
                  <a:srgbClr val="221F1F"/>
                </a:solidFill>
                <a:cs typeface="Arial"/>
              </a:rPr>
              <a:t>hospital</a:t>
            </a:r>
            <a:endParaRPr sz="1100" dirty="0">
              <a:cs typeface="Arial"/>
            </a:endParaRPr>
          </a:p>
          <a:p>
            <a:pPr marL="241300" indent="-228600">
              <a:lnSpc>
                <a:spcPct val="100000"/>
              </a:lnSpc>
              <a:spcBef>
                <a:spcPts val="254"/>
              </a:spcBef>
              <a:buSzPct val="72727"/>
              <a:buFont typeface="Symbol"/>
              <a:buChar char=""/>
              <a:tabLst>
                <a:tab pos="240665" algn="l"/>
                <a:tab pos="241300" algn="l"/>
              </a:tabLst>
            </a:pPr>
            <a:r>
              <a:rPr sz="1100" spc="-5" dirty="0">
                <a:solidFill>
                  <a:srgbClr val="221F1F"/>
                </a:solidFill>
                <a:cs typeface="Arial"/>
              </a:rPr>
              <a:t>You </a:t>
            </a:r>
            <a:r>
              <a:rPr sz="1100" dirty="0">
                <a:solidFill>
                  <a:srgbClr val="221F1F"/>
                </a:solidFill>
                <a:cs typeface="Arial"/>
              </a:rPr>
              <a:t>are </a:t>
            </a:r>
            <a:r>
              <a:rPr sz="1100" spc="-5" dirty="0">
                <a:solidFill>
                  <a:srgbClr val="221F1F"/>
                </a:solidFill>
                <a:cs typeface="Arial"/>
              </a:rPr>
              <a:t>unclear on how your beneﬁts</a:t>
            </a:r>
            <a:r>
              <a:rPr sz="1100" spc="-95" dirty="0">
                <a:solidFill>
                  <a:srgbClr val="221F1F"/>
                </a:solidFill>
                <a:cs typeface="Arial"/>
              </a:rPr>
              <a:t> </a:t>
            </a:r>
            <a:r>
              <a:rPr sz="1100" spc="-10" dirty="0">
                <a:solidFill>
                  <a:srgbClr val="221F1F"/>
                </a:solidFill>
                <a:cs typeface="Arial"/>
              </a:rPr>
              <a:t>work</a:t>
            </a:r>
            <a:endParaRPr sz="1100" dirty="0">
              <a:cs typeface="Arial"/>
            </a:endParaRPr>
          </a:p>
          <a:p>
            <a:pPr marL="241300" indent="-228600">
              <a:lnSpc>
                <a:spcPct val="100000"/>
              </a:lnSpc>
              <a:spcBef>
                <a:spcPts val="250"/>
              </a:spcBef>
              <a:buSzPct val="72727"/>
              <a:buFont typeface="Symbol"/>
              <a:buChar char=""/>
              <a:tabLst>
                <a:tab pos="240665" algn="l"/>
                <a:tab pos="241300" algn="l"/>
              </a:tabLst>
            </a:pPr>
            <a:r>
              <a:rPr sz="1100" spc="-5" dirty="0">
                <a:solidFill>
                  <a:srgbClr val="221F1F"/>
                </a:solidFill>
                <a:cs typeface="Arial"/>
              </a:rPr>
              <a:t>You need help </a:t>
            </a:r>
            <a:r>
              <a:rPr sz="1100" dirty="0">
                <a:solidFill>
                  <a:srgbClr val="221F1F"/>
                </a:solidFill>
                <a:cs typeface="Arial"/>
              </a:rPr>
              <a:t>to </a:t>
            </a:r>
            <a:r>
              <a:rPr sz="1100" spc="-10" dirty="0">
                <a:solidFill>
                  <a:srgbClr val="221F1F"/>
                </a:solidFill>
                <a:cs typeface="Arial"/>
              </a:rPr>
              <a:t>resolve </a:t>
            </a:r>
            <a:r>
              <a:rPr sz="1100" dirty="0">
                <a:solidFill>
                  <a:srgbClr val="221F1F"/>
                </a:solidFill>
                <a:cs typeface="Arial"/>
              </a:rPr>
              <a:t>a </a:t>
            </a:r>
            <a:r>
              <a:rPr sz="1100" spc="-5" dirty="0">
                <a:solidFill>
                  <a:srgbClr val="221F1F"/>
                </a:solidFill>
                <a:cs typeface="Arial"/>
              </a:rPr>
              <a:t>beneﬁts</a:t>
            </a:r>
            <a:r>
              <a:rPr sz="1100" spc="210" dirty="0">
                <a:solidFill>
                  <a:srgbClr val="221F1F"/>
                </a:solidFill>
                <a:cs typeface="Arial"/>
              </a:rPr>
              <a:t> </a:t>
            </a:r>
            <a:r>
              <a:rPr sz="1100" spc="-5" dirty="0">
                <a:solidFill>
                  <a:srgbClr val="221F1F"/>
                </a:solidFill>
                <a:cs typeface="Arial"/>
              </a:rPr>
              <a:t>problem</a:t>
            </a:r>
            <a:endParaRPr sz="1100" dirty="0">
              <a:cs typeface="Arial"/>
            </a:endParaRPr>
          </a:p>
          <a:p>
            <a:pPr>
              <a:lnSpc>
                <a:spcPct val="100000"/>
              </a:lnSpc>
              <a:spcBef>
                <a:spcPts val="10"/>
              </a:spcBef>
            </a:pPr>
            <a:endParaRPr sz="1600" dirty="0">
              <a:cs typeface="Arial"/>
            </a:endParaRPr>
          </a:p>
          <a:p>
            <a:pPr marL="12700">
              <a:lnSpc>
                <a:spcPct val="100000"/>
              </a:lnSpc>
            </a:pPr>
            <a:r>
              <a:rPr sz="1200" spc="30" dirty="0">
                <a:solidFill>
                  <a:srgbClr val="221F1F"/>
                </a:solidFill>
                <a:cs typeface="Arial"/>
              </a:rPr>
              <a:t>You</a:t>
            </a:r>
            <a:r>
              <a:rPr sz="1200" spc="-145" dirty="0">
                <a:solidFill>
                  <a:srgbClr val="221F1F"/>
                </a:solidFill>
                <a:cs typeface="Arial"/>
              </a:rPr>
              <a:t> </a:t>
            </a:r>
            <a:r>
              <a:rPr sz="1200" spc="25" dirty="0">
                <a:solidFill>
                  <a:srgbClr val="221F1F"/>
                </a:solidFill>
                <a:cs typeface="Arial"/>
              </a:rPr>
              <a:t>can</a:t>
            </a:r>
            <a:r>
              <a:rPr sz="1200" spc="-125" dirty="0">
                <a:solidFill>
                  <a:srgbClr val="221F1F"/>
                </a:solidFill>
                <a:cs typeface="Arial"/>
              </a:rPr>
              <a:t> </a:t>
            </a:r>
            <a:r>
              <a:rPr sz="1200" spc="20" dirty="0">
                <a:solidFill>
                  <a:srgbClr val="221F1F"/>
                </a:solidFill>
                <a:cs typeface="Arial"/>
              </a:rPr>
              <a:t>contact</a:t>
            </a:r>
            <a:r>
              <a:rPr sz="1200" spc="10" dirty="0">
                <a:solidFill>
                  <a:srgbClr val="221F1F"/>
                </a:solidFill>
                <a:cs typeface="Arial"/>
              </a:rPr>
              <a:t> </a:t>
            </a:r>
            <a:r>
              <a:rPr sz="1200" spc="25" dirty="0">
                <a:solidFill>
                  <a:srgbClr val="221F1F"/>
                </a:solidFill>
                <a:cs typeface="Arial"/>
              </a:rPr>
              <a:t>your</a:t>
            </a:r>
            <a:r>
              <a:rPr sz="1200" spc="10" dirty="0">
                <a:solidFill>
                  <a:srgbClr val="221F1F"/>
                </a:solidFill>
                <a:cs typeface="Arial"/>
              </a:rPr>
              <a:t> </a:t>
            </a:r>
            <a:r>
              <a:rPr sz="1200" spc="20" dirty="0">
                <a:solidFill>
                  <a:srgbClr val="221F1F"/>
                </a:solidFill>
                <a:cs typeface="Arial"/>
              </a:rPr>
              <a:t>dedicated</a:t>
            </a:r>
            <a:r>
              <a:rPr sz="1200" spc="15" dirty="0">
                <a:solidFill>
                  <a:srgbClr val="221F1F"/>
                </a:solidFill>
                <a:cs typeface="Arial"/>
              </a:rPr>
              <a:t> </a:t>
            </a:r>
            <a:r>
              <a:rPr sz="1200" spc="25" dirty="0">
                <a:solidFill>
                  <a:srgbClr val="221F1F"/>
                </a:solidFill>
                <a:cs typeface="Arial"/>
              </a:rPr>
              <a:t>Account</a:t>
            </a:r>
            <a:r>
              <a:rPr sz="1200" spc="10" dirty="0">
                <a:solidFill>
                  <a:srgbClr val="221F1F"/>
                </a:solidFill>
                <a:cs typeface="Arial"/>
              </a:rPr>
              <a:t> </a:t>
            </a:r>
            <a:r>
              <a:rPr sz="1200" spc="25" dirty="0">
                <a:solidFill>
                  <a:srgbClr val="221F1F"/>
                </a:solidFill>
                <a:cs typeface="Arial"/>
              </a:rPr>
              <a:t>Manager</a:t>
            </a:r>
            <a:r>
              <a:rPr lang="en-US" sz="1200" spc="25" dirty="0">
                <a:solidFill>
                  <a:srgbClr val="221F1F"/>
                </a:solidFill>
                <a:cs typeface="Arial"/>
              </a:rPr>
              <a:t>s:</a:t>
            </a:r>
          </a:p>
          <a:p>
            <a:pPr marL="12700">
              <a:lnSpc>
                <a:spcPct val="100000"/>
              </a:lnSpc>
            </a:pPr>
            <a:endParaRPr lang="en-US" sz="1200" spc="25" dirty="0">
              <a:solidFill>
                <a:srgbClr val="221F1F"/>
              </a:solidFill>
              <a:cs typeface="Arial"/>
            </a:endParaRPr>
          </a:p>
          <a:p>
            <a:pPr marL="12700">
              <a:lnSpc>
                <a:spcPct val="100000"/>
              </a:lnSpc>
            </a:pPr>
            <a:r>
              <a:rPr lang="da-DK" sz="1200" spc="25" dirty="0">
                <a:cs typeface="Arial"/>
              </a:rPr>
              <a:t>Natalie Fenton</a:t>
            </a:r>
          </a:p>
          <a:p>
            <a:pPr marL="12700">
              <a:lnSpc>
                <a:spcPct val="100000"/>
              </a:lnSpc>
            </a:pPr>
            <a:r>
              <a:rPr lang="da-DK" sz="1200" b="1" spc="-30" dirty="0">
                <a:cs typeface="Arial"/>
              </a:rPr>
              <a:t>201-759-7730</a:t>
            </a:r>
          </a:p>
          <a:p>
            <a:pPr marL="12700">
              <a:lnSpc>
                <a:spcPct val="100000"/>
              </a:lnSpc>
            </a:pPr>
            <a:r>
              <a:rPr lang="da-DK" sz="1200" b="1" u="sng" spc="-10" dirty="0">
                <a:uFill>
                  <a:solidFill>
                    <a:srgbClr val="0562C1"/>
                  </a:solidFill>
                </a:uFill>
                <a:cs typeface="Calibri"/>
              </a:rPr>
              <a:t>Natalie_ Fenton@ajg.com</a:t>
            </a:r>
            <a:endParaRPr lang="da-DK" sz="1200" dirty="0">
              <a:cs typeface="Calibri"/>
            </a:endParaRPr>
          </a:p>
          <a:p>
            <a:pPr marL="12700">
              <a:lnSpc>
                <a:spcPct val="100000"/>
              </a:lnSpc>
            </a:pPr>
            <a:endParaRPr lang="en-US" sz="1200" spc="25" dirty="0">
              <a:solidFill>
                <a:srgbClr val="221F1F"/>
              </a:solidFill>
              <a:cs typeface="Arial"/>
            </a:endParaRPr>
          </a:p>
          <a:p>
            <a:pPr marL="12700">
              <a:lnSpc>
                <a:spcPct val="100000"/>
              </a:lnSpc>
            </a:pPr>
            <a:r>
              <a:rPr lang="en-US" sz="1200" spc="25" dirty="0">
                <a:cs typeface="Arial"/>
              </a:rPr>
              <a:t>Lynsey Eddy</a:t>
            </a:r>
          </a:p>
          <a:p>
            <a:pPr marL="12700">
              <a:lnSpc>
                <a:spcPct val="100000"/>
              </a:lnSpc>
            </a:pPr>
            <a:r>
              <a:rPr lang="en-US" sz="1200" b="1" spc="15" dirty="0">
                <a:cs typeface="Calibri"/>
              </a:rPr>
              <a:t>609.430.4129</a:t>
            </a:r>
            <a:endParaRPr lang="en-US" sz="1200" spc="-30" dirty="0">
              <a:cs typeface="Arial"/>
            </a:endParaRPr>
          </a:p>
          <a:p>
            <a:pPr marL="12700">
              <a:lnSpc>
                <a:spcPct val="100000"/>
              </a:lnSpc>
            </a:pPr>
            <a:r>
              <a:rPr lang="en-US" sz="1200" b="1" u="sng" spc="-10" dirty="0">
                <a:uFill>
                  <a:solidFill>
                    <a:srgbClr val="0562C1"/>
                  </a:solidFill>
                </a:uFill>
                <a:cs typeface="Arial"/>
              </a:rPr>
              <a:t>Lynsey_Eddy@ajg.com</a:t>
            </a:r>
            <a:endParaRPr lang="en-US" sz="1200" b="1" u="sng" spc="-10" dirty="0">
              <a:uFill>
                <a:solidFill>
                  <a:srgbClr val="0562C1"/>
                </a:solidFill>
              </a:uFill>
              <a:cs typeface="Calibri"/>
            </a:endParaRPr>
          </a:p>
        </p:txBody>
      </p:sp>
      <p:sp>
        <p:nvSpPr>
          <p:cNvPr id="9" name="object 9"/>
          <p:cNvSpPr txBox="1"/>
          <p:nvPr/>
        </p:nvSpPr>
        <p:spPr>
          <a:xfrm>
            <a:off x="457200" y="7036577"/>
            <a:ext cx="3378202" cy="2023439"/>
          </a:xfrm>
          <a:prstGeom prst="rect">
            <a:avLst/>
          </a:prstGeom>
        </p:spPr>
        <p:txBody>
          <a:bodyPr vert="horz" wrap="square" lIns="0" tIns="12700" rIns="0" bIns="0" rtlCol="0">
            <a:spAutoFit/>
          </a:bodyPr>
          <a:lstStyle/>
          <a:p>
            <a:pPr marL="12700" marR="427990">
              <a:lnSpc>
                <a:spcPct val="124400"/>
              </a:lnSpc>
              <a:spcBef>
                <a:spcPts val="100"/>
              </a:spcBef>
            </a:pPr>
            <a:r>
              <a:rPr sz="1800" b="1" i="1" spc="-120" dirty="0">
                <a:solidFill>
                  <a:srgbClr val="182748"/>
                </a:solidFill>
                <a:cs typeface="Cambria"/>
              </a:rPr>
              <a:t>Need </a:t>
            </a:r>
            <a:r>
              <a:rPr sz="1800" b="1" i="1" spc="-110" dirty="0">
                <a:solidFill>
                  <a:srgbClr val="182748"/>
                </a:solidFill>
                <a:cs typeface="Cambria"/>
              </a:rPr>
              <a:t>Enrollment  </a:t>
            </a:r>
            <a:r>
              <a:rPr sz="1800" b="1" i="1" spc="-20" dirty="0">
                <a:solidFill>
                  <a:srgbClr val="182748"/>
                </a:solidFill>
                <a:cs typeface="Cambria"/>
              </a:rPr>
              <a:t>Assistance?</a:t>
            </a:r>
            <a:endParaRPr sz="1800" dirty="0">
              <a:solidFill>
                <a:srgbClr val="182748"/>
              </a:solidFill>
              <a:cs typeface="Cambria"/>
            </a:endParaRPr>
          </a:p>
          <a:p>
            <a:pPr marL="12700" marR="5080">
              <a:lnSpc>
                <a:spcPct val="124900"/>
              </a:lnSpc>
              <a:spcBef>
                <a:spcPts val="210"/>
              </a:spcBef>
            </a:pPr>
            <a:r>
              <a:rPr sz="1400" i="1" spc="-15" dirty="0">
                <a:solidFill>
                  <a:srgbClr val="797B7E"/>
                </a:solidFill>
                <a:cs typeface="Palatino Linotype"/>
              </a:rPr>
              <a:t>If </a:t>
            </a:r>
            <a:r>
              <a:rPr sz="1400" i="1" spc="-10" dirty="0">
                <a:solidFill>
                  <a:srgbClr val="797B7E"/>
                </a:solidFill>
                <a:cs typeface="Palatino Linotype"/>
              </a:rPr>
              <a:t>you </a:t>
            </a:r>
            <a:r>
              <a:rPr sz="1400" i="1" spc="-15" dirty="0">
                <a:solidFill>
                  <a:srgbClr val="797B7E"/>
                </a:solidFill>
                <a:cs typeface="Palatino Linotype"/>
              </a:rPr>
              <a:t>have </a:t>
            </a:r>
            <a:r>
              <a:rPr sz="1400" i="1" spc="-20" dirty="0">
                <a:solidFill>
                  <a:srgbClr val="797B7E"/>
                </a:solidFill>
                <a:cs typeface="Palatino Linotype"/>
              </a:rPr>
              <a:t>any </a:t>
            </a:r>
            <a:r>
              <a:rPr sz="1400" i="1" spc="-15" dirty="0">
                <a:solidFill>
                  <a:srgbClr val="797B7E"/>
                </a:solidFill>
                <a:cs typeface="Palatino Linotype"/>
              </a:rPr>
              <a:t>questions  </a:t>
            </a:r>
            <a:r>
              <a:rPr sz="1400" i="1" spc="-60" dirty="0">
                <a:solidFill>
                  <a:srgbClr val="797B7E"/>
                </a:solidFill>
                <a:cs typeface="Palatino Linotype"/>
              </a:rPr>
              <a:t>regarding </a:t>
            </a:r>
            <a:r>
              <a:rPr sz="1400" i="1" spc="-45" dirty="0">
                <a:solidFill>
                  <a:srgbClr val="797B7E"/>
                </a:solidFill>
                <a:cs typeface="Palatino Linotype"/>
              </a:rPr>
              <a:t>the </a:t>
            </a:r>
            <a:r>
              <a:rPr sz="1400" i="1" spc="-50" dirty="0">
                <a:solidFill>
                  <a:srgbClr val="797B7E"/>
                </a:solidFill>
                <a:cs typeface="Palatino Linotype"/>
              </a:rPr>
              <a:t>information in  </a:t>
            </a:r>
            <a:r>
              <a:rPr sz="1400" i="1" spc="-45" dirty="0">
                <a:solidFill>
                  <a:srgbClr val="797B7E"/>
                </a:solidFill>
                <a:cs typeface="Palatino Linotype"/>
              </a:rPr>
              <a:t>this guide, </a:t>
            </a:r>
            <a:r>
              <a:rPr sz="1400" i="1" spc="-35" dirty="0">
                <a:solidFill>
                  <a:srgbClr val="797B7E"/>
                </a:solidFill>
                <a:cs typeface="Palatino Linotype"/>
              </a:rPr>
              <a:t>please </a:t>
            </a:r>
            <a:r>
              <a:rPr sz="1400" i="1" spc="-45" dirty="0">
                <a:solidFill>
                  <a:srgbClr val="797B7E"/>
                </a:solidFill>
                <a:cs typeface="Palatino Linotype"/>
              </a:rPr>
              <a:t>contact </a:t>
            </a:r>
            <a:r>
              <a:rPr sz="1400" i="1" spc="-40" dirty="0">
                <a:solidFill>
                  <a:srgbClr val="797B7E"/>
                </a:solidFill>
                <a:cs typeface="Palatino Linotype"/>
              </a:rPr>
              <a:t>the  </a:t>
            </a:r>
            <a:endParaRPr lang="en-US" sz="1400" i="1" spc="-40" dirty="0">
              <a:solidFill>
                <a:srgbClr val="797B7E"/>
              </a:solidFill>
              <a:cs typeface="Palatino Linotype"/>
            </a:endParaRPr>
          </a:p>
          <a:p>
            <a:pPr marL="12700" marR="5080">
              <a:lnSpc>
                <a:spcPct val="124900"/>
              </a:lnSpc>
              <a:spcBef>
                <a:spcPts val="210"/>
              </a:spcBef>
            </a:pPr>
            <a:r>
              <a:rPr lang="en-US" sz="1400" b="1" i="1" spc="-45" dirty="0">
                <a:solidFill>
                  <a:srgbClr val="182748"/>
                </a:solidFill>
                <a:cs typeface="Palatino Linotype"/>
              </a:rPr>
              <a:t>Long Branch Board of Education Office of Personnel. Benefits Specialist, Kimberly Crosby, 732-571-2868 x40037, </a:t>
            </a:r>
            <a:r>
              <a:rPr lang="en-US" sz="1400" b="1" i="1" spc="-45" dirty="0">
                <a:solidFill>
                  <a:srgbClr val="182748"/>
                </a:solidFill>
                <a:cs typeface="Palatino Linotype"/>
                <a:hlinkClick r:id="rId3"/>
              </a:rPr>
              <a:t>kcrosby@longbranch.k12.nj.us</a:t>
            </a:r>
            <a:r>
              <a:rPr lang="en-US" sz="1400" b="1" i="1" spc="-45" dirty="0">
                <a:solidFill>
                  <a:srgbClr val="182748"/>
                </a:solidFill>
                <a:cs typeface="Palatino Linotype"/>
              </a:rPr>
              <a:t> </a:t>
            </a:r>
            <a:endParaRPr sz="1400" dirty="0">
              <a:solidFill>
                <a:srgbClr val="182748"/>
              </a:solidFill>
              <a:cs typeface="Cambria"/>
            </a:endParaRPr>
          </a:p>
        </p:txBody>
      </p:sp>
      <p:sp>
        <p:nvSpPr>
          <p:cNvPr id="22" name="object 9"/>
          <p:cNvSpPr/>
          <p:nvPr/>
        </p:nvSpPr>
        <p:spPr>
          <a:xfrm>
            <a:off x="0" y="9839782"/>
            <a:ext cx="7146925" cy="0"/>
          </a:xfrm>
          <a:custGeom>
            <a:avLst/>
            <a:gdLst/>
            <a:ahLst/>
            <a:cxnLst/>
            <a:rect l="l" t="t" r="r" b="b"/>
            <a:pathLst>
              <a:path w="7146925">
                <a:moveTo>
                  <a:pt x="7146848" y="0"/>
                </a:moveTo>
                <a:lnTo>
                  <a:pt x="0" y="0"/>
                </a:lnTo>
              </a:path>
            </a:pathLst>
          </a:custGeom>
          <a:ln w="9525">
            <a:solidFill>
              <a:srgbClr val="FFFFFF"/>
            </a:solidFill>
            <a:prstDash val="dash"/>
          </a:ln>
        </p:spPr>
        <p:txBody>
          <a:bodyPr wrap="square" lIns="0" tIns="0" rIns="0" bIns="0" rtlCol="0"/>
          <a:lstStyle/>
          <a:p>
            <a:endParaRPr dirty="0"/>
          </a:p>
        </p:txBody>
      </p:sp>
      <p:pic>
        <p:nvPicPr>
          <p:cNvPr id="2052" name="Picture 4" descr="What Is a Financial Consultant? - SmartAs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217" y="2688361"/>
            <a:ext cx="3160216" cy="2105025"/>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8"/>
          <p:cNvSpPr/>
          <p:nvPr/>
        </p:nvSpPr>
        <p:spPr>
          <a:xfrm flipH="1">
            <a:off x="629920" y="9971771"/>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2" name="TextBox 1"/>
          <p:cNvSpPr txBox="1"/>
          <p:nvPr/>
        </p:nvSpPr>
        <p:spPr>
          <a:xfrm>
            <a:off x="3810000" y="9559437"/>
            <a:ext cx="1219200" cy="307777"/>
          </a:xfrm>
          <a:prstGeom prst="rect">
            <a:avLst/>
          </a:prstGeom>
          <a:noFill/>
        </p:spPr>
        <p:txBody>
          <a:bodyPr wrap="square" rtlCol="0">
            <a:spAutoFit/>
          </a:bodyPr>
          <a:lstStyle/>
          <a:p>
            <a:r>
              <a:rPr lang="en-US" sz="1400" b="1" dirty="0"/>
              <a:t>14</a:t>
            </a:r>
          </a:p>
        </p:txBody>
      </p:sp>
      <p:pic>
        <p:nvPicPr>
          <p:cNvPr id="1026" name="Picture 2" descr="790,900+ Document Review Stock Photos, Pictures &amp; Royalty-Free Images -  iStock | Business document review, Document review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409" y="6936102"/>
            <a:ext cx="2939831" cy="195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5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6" name="object 9"/>
          <p:cNvPicPr/>
          <p:nvPr/>
        </p:nvPicPr>
        <p:blipFill>
          <a:blip r:embed="rId3" cstate="print"/>
          <a:stretch>
            <a:fillRect/>
          </a:stretch>
        </p:blipFill>
        <p:spPr>
          <a:xfrm>
            <a:off x="1822425" y="6538175"/>
            <a:ext cx="4267199" cy="2743200"/>
          </a:xfrm>
          <a:prstGeom prst="rect">
            <a:avLst/>
          </a:prstGeom>
        </p:spPr>
      </p:pic>
      <p:sp>
        <p:nvSpPr>
          <p:cNvPr id="11" name="object 2"/>
          <p:cNvSpPr txBox="1">
            <a:spLocks/>
          </p:cNvSpPr>
          <p:nvPr/>
        </p:nvSpPr>
        <p:spPr>
          <a:xfrm>
            <a:off x="409113" y="387536"/>
            <a:ext cx="5305887" cy="743793"/>
          </a:xfrm>
          <a:prstGeom prst="rect">
            <a:avLst/>
          </a:prstGeom>
        </p:spPr>
        <p:txBody>
          <a:bodyPr vert="horz" wrap="square" lIns="0" tIns="12700" rIns="0" bIns="0" rtlCol="0">
            <a:spAutoFit/>
          </a:bodyPr>
          <a:lstStyle>
            <a:lvl1pPr>
              <a:defRPr sz="5000" b="0" i="0">
                <a:solidFill>
                  <a:srgbClr val="662C91"/>
                </a:solidFill>
                <a:latin typeface="Calibri"/>
                <a:ea typeface="+mj-ea"/>
                <a:cs typeface="Calibri"/>
              </a:defRPr>
            </a:lvl1pPr>
          </a:lstStyle>
          <a:p>
            <a:pPr marL="12700">
              <a:lnSpc>
                <a:spcPts val="5700"/>
              </a:lnSpc>
              <a:spcBef>
                <a:spcPts val="100"/>
              </a:spcBef>
            </a:pPr>
            <a:r>
              <a:rPr lang="en-US" sz="4800" b="1" kern="0" spc="-85" dirty="0">
                <a:solidFill>
                  <a:srgbClr val="182748"/>
                </a:solidFill>
              </a:rPr>
              <a:t>Contact Information</a:t>
            </a:r>
            <a:endParaRPr lang="en-US" sz="4800" b="1" u="sng" kern="0" spc="-65" dirty="0">
              <a:solidFill>
                <a:srgbClr val="182748"/>
              </a:solidFill>
              <a:uFill>
                <a:solidFill>
                  <a:srgbClr val="000000"/>
                </a:solidFill>
              </a:uFill>
            </a:endParaRPr>
          </a:p>
        </p:txBody>
      </p:sp>
      <p:sp>
        <p:nvSpPr>
          <p:cNvPr id="3" name="AutoShape 2" descr="Ascensus Go-to-Market Strategy | Customer Case Study | Insid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09113" y="1016510"/>
            <a:ext cx="6821866" cy="464743"/>
          </a:xfrm>
          <a:prstGeom prst="rect">
            <a:avLst/>
          </a:prstGeom>
        </p:spPr>
        <p:txBody>
          <a:bodyPr wrap="square">
            <a:spAutoFit/>
          </a:bodyPr>
          <a:lstStyle/>
          <a:p>
            <a:pPr marL="12700" marR="5080">
              <a:lnSpc>
                <a:spcPct val="109800"/>
              </a:lnSpc>
              <a:spcBef>
                <a:spcPts val="360"/>
              </a:spcBef>
            </a:pPr>
            <a:r>
              <a:rPr lang="en-US" sz="1100" spc="15" dirty="0">
                <a:cs typeface="Calibri"/>
              </a:rPr>
              <a:t>If</a:t>
            </a:r>
            <a:r>
              <a:rPr lang="en-US" sz="1100" spc="25" dirty="0">
                <a:cs typeface="Calibri"/>
              </a:rPr>
              <a:t> </a:t>
            </a:r>
            <a:r>
              <a:rPr lang="en-US" sz="1100" spc="20" dirty="0">
                <a:cs typeface="Calibri"/>
              </a:rPr>
              <a:t>you</a:t>
            </a:r>
            <a:r>
              <a:rPr lang="en-US" sz="1100" spc="-5" dirty="0">
                <a:cs typeface="Calibri"/>
              </a:rPr>
              <a:t> </a:t>
            </a:r>
            <a:r>
              <a:rPr lang="en-US" sz="1100" spc="30" dirty="0">
                <a:cs typeface="Calibri"/>
              </a:rPr>
              <a:t>have</a:t>
            </a:r>
            <a:r>
              <a:rPr lang="en-US" sz="1100" spc="25" dirty="0">
                <a:cs typeface="Calibri"/>
              </a:rPr>
              <a:t> </a:t>
            </a:r>
            <a:r>
              <a:rPr lang="en-US" sz="1100" spc="20" dirty="0">
                <a:cs typeface="Calibri"/>
              </a:rPr>
              <a:t>specific</a:t>
            </a:r>
            <a:r>
              <a:rPr lang="en-US" sz="1100" spc="10" dirty="0">
                <a:cs typeface="Calibri"/>
              </a:rPr>
              <a:t> </a:t>
            </a:r>
            <a:r>
              <a:rPr lang="en-US" sz="1100" spc="15" dirty="0">
                <a:cs typeface="Calibri"/>
              </a:rPr>
              <a:t>questions</a:t>
            </a:r>
            <a:r>
              <a:rPr lang="en-US" sz="1100" spc="-50" dirty="0">
                <a:cs typeface="Calibri"/>
              </a:rPr>
              <a:t> </a:t>
            </a:r>
            <a:r>
              <a:rPr lang="en-US" sz="1100" spc="30" dirty="0">
                <a:cs typeface="Calibri"/>
              </a:rPr>
              <a:t>about</a:t>
            </a:r>
            <a:r>
              <a:rPr lang="en-US" sz="1100" spc="-85" dirty="0">
                <a:cs typeface="Calibri"/>
              </a:rPr>
              <a:t> </a:t>
            </a:r>
            <a:r>
              <a:rPr lang="en-US" sz="1100" spc="10" dirty="0">
                <a:cs typeface="Calibri"/>
              </a:rPr>
              <a:t>Long Branch</a:t>
            </a:r>
            <a:r>
              <a:rPr lang="en-US" sz="1100" spc="20" dirty="0">
                <a:cs typeface="Calibri"/>
              </a:rPr>
              <a:t>’s</a:t>
            </a:r>
            <a:r>
              <a:rPr lang="en-US" sz="1100" spc="-50" dirty="0">
                <a:cs typeface="Calibri"/>
              </a:rPr>
              <a:t> </a:t>
            </a:r>
            <a:r>
              <a:rPr lang="en-US" sz="1100" spc="15" dirty="0">
                <a:cs typeface="Calibri"/>
              </a:rPr>
              <a:t>benefit</a:t>
            </a:r>
            <a:r>
              <a:rPr lang="en-US" sz="1100" dirty="0">
                <a:cs typeface="Calibri"/>
              </a:rPr>
              <a:t> </a:t>
            </a:r>
            <a:r>
              <a:rPr lang="en-US" sz="1100" spc="20" dirty="0">
                <a:cs typeface="Calibri"/>
              </a:rPr>
              <a:t>plans,</a:t>
            </a:r>
            <a:r>
              <a:rPr lang="en-US" sz="1100" dirty="0">
                <a:cs typeface="Calibri"/>
              </a:rPr>
              <a:t> </a:t>
            </a:r>
            <a:r>
              <a:rPr lang="en-US" sz="1100" spc="15" dirty="0">
                <a:cs typeface="Calibri"/>
              </a:rPr>
              <a:t>please</a:t>
            </a:r>
            <a:r>
              <a:rPr lang="en-US" sz="1100" spc="-60" dirty="0">
                <a:cs typeface="Calibri"/>
              </a:rPr>
              <a:t> </a:t>
            </a:r>
            <a:r>
              <a:rPr lang="en-US" sz="1100" spc="20" dirty="0">
                <a:cs typeface="Calibri"/>
              </a:rPr>
              <a:t>contact</a:t>
            </a:r>
            <a:r>
              <a:rPr lang="en-US" sz="1100" dirty="0">
                <a:cs typeface="Calibri"/>
              </a:rPr>
              <a:t> </a:t>
            </a:r>
            <a:r>
              <a:rPr lang="en-US" sz="1100" spc="25" dirty="0">
                <a:cs typeface="Calibri"/>
              </a:rPr>
              <a:t>the</a:t>
            </a:r>
            <a:r>
              <a:rPr lang="en-US" sz="1100" spc="-50" dirty="0">
                <a:cs typeface="Calibri"/>
              </a:rPr>
              <a:t> </a:t>
            </a:r>
            <a:r>
              <a:rPr lang="en-US" sz="1100" spc="20" dirty="0">
                <a:cs typeface="Calibri"/>
              </a:rPr>
              <a:t>administrator</a:t>
            </a:r>
            <a:r>
              <a:rPr lang="en-US" sz="1100" spc="-90" dirty="0">
                <a:cs typeface="Calibri"/>
              </a:rPr>
              <a:t> </a:t>
            </a:r>
            <a:r>
              <a:rPr lang="en-US" sz="1100" spc="25" dirty="0">
                <a:cs typeface="Calibri"/>
              </a:rPr>
              <a:t>listed</a:t>
            </a:r>
            <a:r>
              <a:rPr lang="en-US" sz="1100" spc="-10" dirty="0">
                <a:cs typeface="Calibri"/>
              </a:rPr>
              <a:t> </a:t>
            </a:r>
            <a:r>
              <a:rPr lang="en-US" sz="1100" spc="5" dirty="0">
                <a:cs typeface="Calibri"/>
              </a:rPr>
              <a:t>below, </a:t>
            </a:r>
            <a:r>
              <a:rPr lang="en-US" sz="1100" spc="20" dirty="0">
                <a:cs typeface="Calibri"/>
              </a:rPr>
              <a:t>or</a:t>
            </a:r>
            <a:r>
              <a:rPr lang="en-US" sz="1100" spc="-10" dirty="0">
                <a:cs typeface="Calibri"/>
              </a:rPr>
              <a:t> </a:t>
            </a:r>
            <a:r>
              <a:rPr lang="en-US" sz="1100" spc="20" dirty="0">
                <a:cs typeface="Calibri"/>
              </a:rPr>
              <a:t>your</a:t>
            </a:r>
            <a:r>
              <a:rPr lang="en-US" sz="1100" spc="-5" dirty="0">
                <a:cs typeface="Calibri"/>
              </a:rPr>
              <a:t> </a:t>
            </a:r>
            <a:r>
              <a:rPr lang="en-US" sz="1100" spc="20" dirty="0">
                <a:cs typeface="Calibri"/>
              </a:rPr>
              <a:t>office of personnel.</a:t>
            </a:r>
            <a:endParaRPr lang="en-US" sz="1100" dirty="0">
              <a:cs typeface="Calibri"/>
            </a:endParaRPr>
          </a:p>
        </p:txBody>
      </p:sp>
      <p:graphicFrame>
        <p:nvGraphicFramePr>
          <p:cNvPr id="19" name="object 2"/>
          <p:cNvGraphicFramePr>
            <a:graphicFrameLocks noGrp="1"/>
          </p:cNvGraphicFramePr>
          <p:nvPr>
            <p:extLst>
              <p:ext uri="{D42A27DB-BD31-4B8C-83A1-F6EECF244321}">
                <p14:modId xmlns:p14="http://schemas.microsoft.com/office/powerpoint/2010/main" val="124970488"/>
              </p:ext>
            </p:extLst>
          </p:nvPr>
        </p:nvGraphicFramePr>
        <p:xfrm>
          <a:off x="426780" y="1784687"/>
          <a:ext cx="7058487" cy="4571234"/>
        </p:xfrm>
        <a:graphic>
          <a:graphicData uri="http://schemas.openxmlformats.org/drawingml/2006/table">
            <a:tbl>
              <a:tblPr firstRow="1" bandRow="1">
                <a:tableStyleId>{2D5ABB26-0587-4C30-8999-92F81FD0307C}</a:tableStyleId>
              </a:tblPr>
              <a:tblGrid>
                <a:gridCol w="1874960">
                  <a:extLst>
                    <a:ext uri="{9D8B030D-6E8A-4147-A177-3AD203B41FA5}">
                      <a16:colId xmlns:a16="http://schemas.microsoft.com/office/drawing/2014/main" val="20000"/>
                    </a:ext>
                  </a:extLst>
                </a:gridCol>
                <a:gridCol w="1965458">
                  <a:extLst>
                    <a:ext uri="{9D8B030D-6E8A-4147-A177-3AD203B41FA5}">
                      <a16:colId xmlns:a16="http://schemas.microsoft.com/office/drawing/2014/main" val="20001"/>
                    </a:ext>
                  </a:extLst>
                </a:gridCol>
                <a:gridCol w="1264856">
                  <a:extLst>
                    <a:ext uri="{9D8B030D-6E8A-4147-A177-3AD203B41FA5}">
                      <a16:colId xmlns:a16="http://schemas.microsoft.com/office/drawing/2014/main" val="2746247775"/>
                    </a:ext>
                  </a:extLst>
                </a:gridCol>
                <a:gridCol w="1953213">
                  <a:extLst>
                    <a:ext uri="{9D8B030D-6E8A-4147-A177-3AD203B41FA5}">
                      <a16:colId xmlns:a16="http://schemas.microsoft.com/office/drawing/2014/main" val="1844400798"/>
                    </a:ext>
                  </a:extLst>
                </a:gridCol>
              </a:tblGrid>
              <a:tr h="231097">
                <a:tc>
                  <a:txBody>
                    <a:bodyPr/>
                    <a:lstStyle/>
                    <a:p>
                      <a:pPr marR="3175" algn="ctr">
                        <a:lnSpc>
                          <a:spcPct val="100000"/>
                        </a:lnSpc>
                        <a:spcBef>
                          <a:spcPts val="234"/>
                        </a:spcBef>
                      </a:pPr>
                      <a:r>
                        <a:rPr sz="1100" b="1" spc="15" dirty="0">
                          <a:solidFill>
                            <a:schemeClr val="bg1"/>
                          </a:solidFill>
                          <a:latin typeface="Calibri"/>
                          <a:cs typeface="Calibri"/>
                        </a:rPr>
                        <a:t>Benefit</a:t>
                      </a:r>
                      <a:endParaRPr sz="1100" dirty="0">
                        <a:solidFill>
                          <a:schemeClr val="bg1"/>
                        </a:solidFill>
                        <a:latin typeface="Calibri"/>
                        <a:cs typeface="Calibri"/>
                      </a:endParaRPr>
                    </a:p>
                  </a:txBody>
                  <a:tcPr marL="0" marR="0" marT="2984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2748"/>
                    </a:solidFill>
                  </a:tcPr>
                </a:tc>
                <a:tc>
                  <a:txBody>
                    <a:bodyPr/>
                    <a:lstStyle/>
                    <a:p>
                      <a:pPr marL="598805">
                        <a:lnSpc>
                          <a:spcPct val="100000"/>
                        </a:lnSpc>
                        <a:spcBef>
                          <a:spcPts val="234"/>
                        </a:spcBef>
                      </a:pPr>
                      <a:r>
                        <a:rPr sz="1100" b="1" spc="15" dirty="0">
                          <a:solidFill>
                            <a:schemeClr val="bg1"/>
                          </a:solidFill>
                          <a:latin typeface="Calibri"/>
                          <a:cs typeface="Calibri"/>
                        </a:rPr>
                        <a:t>Administrator</a:t>
                      </a:r>
                      <a:endParaRPr sz="1100" dirty="0">
                        <a:solidFill>
                          <a:schemeClr val="bg1"/>
                        </a:solidFill>
                        <a:latin typeface="Calibri"/>
                        <a:cs typeface="Calibri"/>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2748"/>
                    </a:solidFill>
                  </a:tcPr>
                </a:tc>
                <a:tc>
                  <a:txBody>
                    <a:bodyPr/>
                    <a:lstStyle/>
                    <a:p>
                      <a:pPr marR="3810" algn="ctr">
                        <a:lnSpc>
                          <a:spcPct val="100000"/>
                        </a:lnSpc>
                        <a:spcBef>
                          <a:spcPts val="234"/>
                        </a:spcBef>
                      </a:pPr>
                      <a:r>
                        <a:rPr sz="1100" b="1" spc="20" dirty="0">
                          <a:solidFill>
                            <a:schemeClr val="bg1"/>
                          </a:solidFill>
                          <a:latin typeface="Calibri"/>
                          <a:cs typeface="Calibri"/>
                        </a:rPr>
                        <a:t>Phone</a:t>
                      </a:r>
                      <a:endParaRPr sz="1100" dirty="0">
                        <a:solidFill>
                          <a:schemeClr val="bg1"/>
                        </a:solidFill>
                        <a:latin typeface="Calibri"/>
                        <a:cs typeface="Calibri"/>
                      </a:endParaRPr>
                    </a:p>
                  </a:txBody>
                  <a:tcPr marL="0" marR="0" marT="2984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2748"/>
                    </a:solidFill>
                  </a:tcPr>
                </a:tc>
                <a:tc>
                  <a:txBody>
                    <a:bodyPr/>
                    <a:lstStyle/>
                    <a:p>
                      <a:pPr algn="ctr">
                        <a:lnSpc>
                          <a:spcPct val="100000"/>
                        </a:lnSpc>
                        <a:spcBef>
                          <a:spcPts val="234"/>
                        </a:spcBef>
                      </a:pPr>
                      <a:r>
                        <a:rPr sz="1100" b="1" spc="15" dirty="0">
                          <a:solidFill>
                            <a:schemeClr val="bg1"/>
                          </a:solidFill>
                          <a:latin typeface="Calibri"/>
                          <a:cs typeface="Calibri"/>
                        </a:rPr>
                        <a:t>Website/Email</a:t>
                      </a:r>
                      <a:endParaRPr sz="1100" dirty="0">
                        <a:solidFill>
                          <a:schemeClr val="bg1"/>
                        </a:solidFill>
                        <a:latin typeface="Calibri"/>
                        <a:cs typeface="Calibri"/>
                      </a:endParaRPr>
                    </a:p>
                  </a:txBody>
                  <a:tcPr marL="0" marR="0" marT="2984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82748"/>
                    </a:solidFill>
                  </a:tcPr>
                </a:tc>
                <a:extLst>
                  <a:ext uri="{0D108BD9-81ED-4DB2-BD59-A6C34878D82A}">
                    <a16:rowId xmlns:a16="http://schemas.microsoft.com/office/drawing/2014/main" val="10000"/>
                  </a:ext>
                </a:extLst>
              </a:tr>
              <a:tr h="483001">
                <a:tc>
                  <a:txBody>
                    <a:bodyPr/>
                    <a:lstStyle/>
                    <a:p>
                      <a:pPr algn="ctr"/>
                      <a:r>
                        <a:rPr lang="en-US" sz="1100" dirty="0"/>
                        <a:t> Gallagher Benefit</a:t>
                      </a:r>
                      <a:r>
                        <a:rPr lang="en-US" sz="1100" baseline="0" dirty="0"/>
                        <a:t> Services Account Managers</a:t>
                      </a:r>
                    </a:p>
                  </a:txBody>
                  <a:tcPr marL="0" marR="0" marT="730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100" dirty="0"/>
                        <a:t> </a:t>
                      </a:r>
                      <a:r>
                        <a:rPr lang="en-US" sz="1100" baseline="0" dirty="0"/>
                        <a:t>Natalie Fenton</a:t>
                      </a:r>
                      <a:r>
                        <a:rPr lang="en-US" sz="1100" dirty="0"/>
                        <a:t>,</a:t>
                      </a:r>
                      <a:r>
                        <a:rPr lang="en-US" sz="1100" baseline="0" dirty="0"/>
                        <a:t> </a:t>
                      </a:r>
                      <a:r>
                        <a:rPr lang="en-US" sz="1100" dirty="0"/>
                        <a:t>Lynsey Eddy</a:t>
                      </a:r>
                    </a:p>
                  </a:txBody>
                  <a:tcPr marL="0" marR="0" marT="6096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610"/>
                        </a:spcBef>
                        <a:spcAft>
                          <a:spcPts val="0"/>
                        </a:spcAft>
                        <a:buClrTx/>
                        <a:buSzTx/>
                        <a:buFontTx/>
                        <a:buNone/>
                        <a:tabLst/>
                        <a:defRPr/>
                      </a:pPr>
                      <a:r>
                        <a:rPr lang="en-US" sz="1100" dirty="0">
                          <a:latin typeface="+mn-lt"/>
                          <a:cs typeface="Calibri"/>
                        </a:rPr>
                        <a:t>609-430-4129,</a:t>
                      </a:r>
                      <a:r>
                        <a:rPr lang="en-US" sz="1100" baseline="0" dirty="0">
                          <a:latin typeface="+mn-lt"/>
                          <a:cs typeface="Calibri"/>
                        </a:rPr>
                        <a:t> </a:t>
                      </a:r>
                      <a:r>
                        <a:rPr lang="en-US" sz="1100" dirty="0">
                          <a:latin typeface="Calibri"/>
                          <a:cs typeface="Calibri"/>
                        </a:rPr>
                        <a:t>609-524-3014</a:t>
                      </a:r>
                      <a:endParaRPr sz="1100" dirty="0">
                        <a:latin typeface="Calibri"/>
                        <a:cs typeface="Calibri"/>
                      </a:endParaRPr>
                    </a:p>
                  </a:txBody>
                  <a:tcPr marL="0" marR="0" marT="7747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spcBef>
                          <a:spcPts val="575"/>
                        </a:spcBef>
                      </a:pPr>
                      <a:r>
                        <a:rPr lang="en-US" sz="1100" baseline="0" dirty="0">
                          <a:latin typeface="Calibri"/>
                          <a:cs typeface="Calibri"/>
                          <a:hlinkClick r:id="rId4"/>
                        </a:rPr>
                        <a:t>Natalie_Fenton@ajg.com</a:t>
                      </a:r>
                      <a:r>
                        <a:rPr lang="en-US" sz="1100" baseline="0" dirty="0">
                          <a:latin typeface="Calibri"/>
                          <a:cs typeface="Calibri"/>
                        </a:rPr>
                        <a:t>, </a:t>
                      </a:r>
                      <a:r>
                        <a:rPr lang="en-US" sz="1100" dirty="0">
                          <a:latin typeface="+mn-lt"/>
                          <a:cs typeface="Calibri"/>
                          <a:hlinkClick r:id="rId5"/>
                        </a:rPr>
                        <a:t>Lynsey_Eddy@ajg.com</a:t>
                      </a:r>
                      <a:r>
                        <a:rPr lang="en-US" sz="1100" baseline="0" dirty="0">
                          <a:latin typeface="+mn-lt"/>
                          <a:cs typeface="Calibri"/>
                        </a:rPr>
                        <a:t> </a:t>
                      </a:r>
                      <a:endParaRPr sz="1100" dirty="0">
                        <a:latin typeface="Calibri"/>
                        <a:cs typeface="Calibri"/>
                      </a:endParaRPr>
                    </a:p>
                  </a:txBody>
                  <a:tcPr marL="0" marR="0" marT="730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5019425"/>
                  </a:ext>
                </a:extLst>
              </a:tr>
              <a:tr h="422069">
                <a:tc>
                  <a:txBody>
                    <a:bodyPr/>
                    <a:lstStyle/>
                    <a:p>
                      <a:pPr marL="50800" algn="ctr">
                        <a:lnSpc>
                          <a:spcPct val="100000"/>
                        </a:lnSpc>
                        <a:spcBef>
                          <a:spcPts val="220"/>
                        </a:spcBef>
                      </a:pPr>
                      <a:r>
                        <a:rPr sz="1100" spc="30" dirty="0">
                          <a:latin typeface="Calibri"/>
                          <a:cs typeface="Calibri"/>
                        </a:rPr>
                        <a:t>Medical</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50800" algn="ctr">
                        <a:lnSpc>
                          <a:spcPct val="100000"/>
                        </a:lnSpc>
                        <a:spcBef>
                          <a:spcPts val="220"/>
                        </a:spcBef>
                      </a:pPr>
                      <a:r>
                        <a:rPr lang="en-US" sz="1100" spc="15" dirty="0">
                          <a:latin typeface="Calibri"/>
                          <a:cs typeface="Calibri"/>
                        </a:rPr>
                        <a:t>Horizon Blue</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spcBef>
                          <a:spcPts val="220"/>
                        </a:spcBef>
                      </a:pPr>
                      <a:r>
                        <a:rPr lang="en-US" sz="1100" dirty="0">
                          <a:latin typeface="+mn-lt"/>
                          <a:cs typeface="Calibri"/>
                        </a:rPr>
                        <a:t>1-800-355-BLUE (2583)</a:t>
                      </a: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2540" algn="ctr">
                        <a:lnSpc>
                          <a:spcPct val="100000"/>
                        </a:lnSpc>
                        <a:spcBef>
                          <a:spcPts val="220"/>
                        </a:spcBef>
                      </a:pPr>
                      <a:r>
                        <a:rPr lang="en-US" sz="1100" u="sng" spc="30" dirty="0">
                          <a:solidFill>
                            <a:srgbClr val="0000FF"/>
                          </a:solidFill>
                          <a:uFill>
                            <a:solidFill>
                              <a:srgbClr val="0000FF"/>
                            </a:solidFill>
                          </a:uFill>
                          <a:latin typeface="Calibri"/>
                          <a:cs typeface="Calibri"/>
                          <a:hlinkClick r:id="rId6"/>
                        </a:rPr>
                        <a:t>www.horizonblue.com</a:t>
                      </a:r>
                      <a:r>
                        <a:rPr lang="en-US" sz="1100" u="sng" spc="30" baseline="0" dirty="0">
                          <a:solidFill>
                            <a:srgbClr val="0000FF"/>
                          </a:solidFill>
                          <a:uFill>
                            <a:solidFill>
                              <a:srgbClr val="0000FF"/>
                            </a:solidFill>
                          </a:uFill>
                          <a:latin typeface="Calibri"/>
                          <a:cs typeface="Calibri"/>
                        </a:rPr>
                        <a:t> </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8003332"/>
                  </a:ext>
                </a:extLst>
              </a:tr>
              <a:tr h="422069">
                <a:tc>
                  <a:txBody>
                    <a:bodyPr/>
                    <a:lstStyle/>
                    <a:p>
                      <a:pPr marL="50800" algn="ctr">
                        <a:lnSpc>
                          <a:spcPct val="100000"/>
                        </a:lnSpc>
                        <a:spcBef>
                          <a:spcPts val="220"/>
                        </a:spcBef>
                      </a:pPr>
                      <a:r>
                        <a:rPr lang="en-US" sz="1100" dirty="0">
                          <a:latin typeface="Calibri"/>
                          <a:cs typeface="Calibri"/>
                        </a:rPr>
                        <a:t>Prescription</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50800" algn="ctr">
                        <a:lnSpc>
                          <a:spcPct val="100000"/>
                        </a:lnSpc>
                        <a:spcBef>
                          <a:spcPts val="220"/>
                        </a:spcBef>
                      </a:pPr>
                      <a:r>
                        <a:rPr lang="en-US" sz="1100" dirty="0">
                          <a:latin typeface="Calibri"/>
                          <a:cs typeface="Calibri"/>
                        </a:rPr>
                        <a:t>Horizon Rx</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spcBef>
                          <a:spcPts val="220"/>
                        </a:spcBef>
                      </a:pPr>
                      <a:r>
                        <a:rPr lang="en-US" sz="1100" dirty="0">
                          <a:latin typeface="+mn-lt"/>
                          <a:cs typeface="Calibri"/>
                        </a:rPr>
                        <a:t>1-800-355-BLUE (2583)</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2540" algn="ctr">
                        <a:lnSpc>
                          <a:spcPct val="100000"/>
                        </a:lnSpc>
                        <a:spcBef>
                          <a:spcPts val="220"/>
                        </a:spcBef>
                      </a:pPr>
                      <a:r>
                        <a:rPr lang="en-US" sz="1100" dirty="0">
                          <a:latin typeface="+mn-lt"/>
                          <a:cs typeface="Calibri"/>
                          <a:hlinkClick r:id="rId7"/>
                        </a:rPr>
                        <a:t>www.horizonblue.com/members/plans/horizon-pharmacy</a:t>
                      </a:r>
                      <a:r>
                        <a:rPr lang="en-US" sz="1100" dirty="0">
                          <a:latin typeface="+mn-lt"/>
                          <a:cs typeface="Calibri"/>
                        </a:rPr>
                        <a:t>   </a:t>
                      </a:r>
                      <a:endParaRPr lang="en-US"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3779414"/>
                  </a:ext>
                </a:extLst>
              </a:tr>
              <a:tr h="462387">
                <a:tc>
                  <a:txBody>
                    <a:bodyPr/>
                    <a:lstStyle/>
                    <a:p>
                      <a:pPr marL="50800" algn="ctr">
                        <a:lnSpc>
                          <a:spcPct val="100000"/>
                        </a:lnSpc>
                        <a:spcBef>
                          <a:spcPts val="220"/>
                        </a:spcBef>
                      </a:pPr>
                      <a:r>
                        <a:rPr sz="1100" spc="35" dirty="0">
                          <a:latin typeface="Calibri"/>
                          <a:cs typeface="Calibri"/>
                        </a:rPr>
                        <a:t>Dental</a:t>
                      </a:r>
                      <a:endParaRPr lang="en-US" sz="1100" spc="35"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0800" algn="ctr">
                        <a:lnSpc>
                          <a:spcPct val="100000"/>
                        </a:lnSpc>
                        <a:spcBef>
                          <a:spcPts val="220"/>
                        </a:spcBef>
                      </a:pPr>
                      <a:r>
                        <a:rPr lang="en-US" sz="1100" dirty="0">
                          <a:latin typeface="Calibri"/>
                          <a:cs typeface="Calibri"/>
                        </a:rPr>
                        <a:t>Horizon Dental</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spcBef>
                          <a:spcPts val="220"/>
                        </a:spcBef>
                      </a:pPr>
                      <a:r>
                        <a:rPr lang="en-US" sz="1100" dirty="0">
                          <a:latin typeface="Calibri"/>
                          <a:cs typeface="Calibri"/>
                        </a:rPr>
                        <a:t>800-452-9310</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540" algn="ctr">
                        <a:lnSpc>
                          <a:spcPct val="100000"/>
                        </a:lnSpc>
                        <a:spcBef>
                          <a:spcPts val="220"/>
                        </a:spcBef>
                      </a:pPr>
                      <a:r>
                        <a:rPr lang="en-US" sz="1100" dirty="0">
                          <a:solidFill>
                            <a:srgbClr val="182748"/>
                          </a:solidFill>
                          <a:hlinkClick r:id="rId8"/>
                        </a:rPr>
                        <a:t>www.horizonblue.com/dental/</a:t>
                      </a:r>
                      <a:r>
                        <a:rPr lang="en-US" sz="1100" dirty="0">
                          <a:solidFill>
                            <a:srgbClr val="182748"/>
                          </a:solidFill>
                        </a:rPr>
                        <a:t> </a:t>
                      </a:r>
                      <a:endParaRPr lang="en-US" sz="1100" dirty="0">
                        <a:solidFill>
                          <a:srgbClr val="182748"/>
                        </a:solidFill>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224512"/>
                  </a:ext>
                </a:extLst>
              </a:tr>
              <a:tr h="462387">
                <a:tc>
                  <a:txBody>
                    <a:bodyPr/>
                    <a:lstStyle/>
                    <a:p>
                      <a:pPr marL="50800" algn="ctr">
                        <a:lnSpc>
                          <a:spcPct val="100000"/>
                        </a:lnSpc>
                        <a:spcBef>
                          <a:spcPts val="220"/>
                        </a:spcBef>
                      </a:pPr>
                      <a:r>
                        <a:rPr lang="en-US" sz="1100" spc="35" dirty="0">
                          <a:latin typeface="Calibri"/>
                          <a:cs typeface="Calibri"/>
                        </a:rPr>
                        <a:t>Vision </a:t>
                      </a: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0800" algn="ctr">
                        <a:lnSpc>
                          <a:spcPct val="100000"/>
                        </a:lnSpc>
                        <a:spcBef>
                          <a:spcPts val="220"/>
                        </a:spcBef>
                      </a:pPr>
                      <a:r>
                        <a:rPr lang="en-US" sz="1100" dirty="0">
                          <a:latin typeface="Calibri"/>
                          <a:cs typeface="Calibri"/>
                        </a:rPr>
                        <a:t>National</a:t>
                      </a:r>
                      <a:r>
                        <a:rPr lang="en-US" sz="1100" baseline="0" dirty="0">
                          <a:latin typeface="Calibri"/>
                          <a:cs typeface="Calibri"/>
                        </a:rPr>
                        <a:t> Vision Administrators </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spcBef>
                          <a:spcPts val="220"/>
                        </a:spcBef>
                      </a:pPr>
                      <a:r>
                        <a:rPr lang="en-US" sz="1100" dirty="0">
                          <a:latin typeface="Calibri"/>
                          <a:cs typeface="Calibri"/>
                        </a:rPr>
                        <a:t>800-672-7723 </a:t>
                      </a:r>
                      <a:endParaRPr sz="1100" dirty="0">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540" algn="ctr">
                        <a:lnSpc>
                          <a:spcPct val="100000"/>
                        </a:lnSpc>
                        <a:spcBef>
                          <a:spcPts val="220"/>
                        </a:spcBef>
                      </a:pPr>
                      <a:r>
                        <a:rPr lang="en-US" sz="1100" dirty="0">
                          <a:solidFill>
                            <a:srgbClr val="182748"/>
                          </a:solidFill>
                          <a:latin typeface="Calibri"/>
                          <a:cs typeface="Calibri"/>
                          <a:hlinkClick r:id="rId9"/>
                        </a:rPr>
                        <a:t>Service@e-nva.com</a:t>
                      </a:r>
                      <a:r>
                        <a:rPr lang="en-US" sz="1100" dirty="0">
                          <a:solidFill>
                            <a:srgbClr val="182748"/>
                          </a:solidFill>
                          <a:latin typeface="Calibri"/>
                          <a:cs typeface="Calibri"/>
                        </a:rPr>
                        <a:t> </a:t>
                      </a:r>
                      <a:r>
                        <a:rPr lang="en-US" sz="1100" baseline="0" dirty="0">
                          <a:solidFill>
                            <a:srgbClr val="182748"/>
                          </a:solidFill>
                          <a:latin typeface="+mn-lt"/>
                          <a:cs typeface="Calibri"/>
                        </a:rPr>
                        <a:t>, </a:t>
                      </a:r>
                      <a:r>
                        <a:rPr lang="en-US" sz="1100" baseline="0" dirty="0">
                          <a:solidFill>
                            <a:srgbClr val="182748"/>
                          </a:solidFill>
                          <a:latin typeface="+mn-lt"/>
                          <a:cs typeface="Calibri"/>
                          <a:hlinkClick r:id="rId10"/>
                        </a:rPr>
                        <a:t>www.e-nva.com</a:t>
                      </a:r>
                      <a:r>
                        <a:rPr lang="en-US" sz="1100" baseline="0" dirty="0">
                          <a:solidFill>
                            <a:srgbClr val="182748"/>
                          </a:solidFill>
                          <a:latin typeface="+mn-lt"/>
                          <a:cs typeface="Calibri"/>
                        </a:rPr>
                        <a:t>   </a:t>
                      </a:r>
                      <a:endParaRPr lang="en-US" sz="1100" dirty="0">
                        <a:solidFill>
                          <a:srgbClr val="182748"/>
                        </a:solidFill>
                        <a:latin typeface="Calibri"/>
                        <a:cs typeface="Calibri"/>
                      </a:endParaRPr>
                    </a:p>
                  </a:txBody>
                  <a:tcPr marL="0" marR="0" marT="2794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3731000"/>
                  </a:ext>
                </a:extLst>
              </a:tr>
              <a:tr h="522426">
                <a:tc>
                  <a:txBody>
                    <a:bodyPr/>
                    <a:lstStyle/>
                    <a:p>
                      <a:pPr marL="50800" algn="ctr">
                        <a:lnSpc>
                          <a:spcPct val="100000"/>
                        </a:lnSpc>
                        <a:spcBef>
                          <a:spcPts val="370"/>
                        </a:spcBef>
                      </a:pPr>
                      <a:r>
                        <a:rPr lang="en-US" sz="1100" spc="5" dirty="0">
                          <a:latin typeface="Calibri"/>
                          <a:cs typeface="Calibri"/>
                        </a:rPr>
                        <a:t>FSA</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0800" algn="ctr">
                        <a:lnSpc>
                          <a:spcPct val="100000"/>
                        </a:lnSpc>
                        <a:spcBef>
                          <a:spcPts val="370"/>
                        </a:spcBef>
                      </a:pPr>
                      <a:r>
                        <a:rPr lang="en-US" sz="1100" dirty="0" err="1">
                          <a:latin typeface="Calibri"/>
                          <a:cs typeface="Calibri"/>
                        </a:rPr>
                        <a:t>AmeriFlex</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8255" algn="ctr">
                        <a:lnSpc>
                          <a:spcPct val="100000"/>
                        </a:lnSpc>
                        <a:spcBef>
                          <a:spcPts val="370"/>
                        </a:spcBef>
                      </a:pPr>
                      <a:r>
                        <a:rPr lang="en-US" sz="1100" b="0" i="0" dirty="0">
                          <a:solidFill>
                            <a:schemeClr val="tx1"/>
                          </a:solidFill>
                          <a:effectLst/>
                          <a:latin typeface="+mn-lt"/>
                          <a:ea typeface="+mn-ea"/>
                          <a:cs typeface="+mn-cs"/>
                        </a:rPr>
                        <a:t>844-423-4636</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905" algn="ctr">
                        <a:lnSpc>
                          <a:spcPct val="100000"/>
                        </a:lnSpc>
                        <a:spcBef>
                          <a:spcPts val="370"/>
                        </a:spcBef>
                      </a:pPr>
                      <a:r>
                        <a:rPr lang="en-US" sz="1100" dirty="0">
                          <a:latin typeface="+mn-lt"/>
                          <a:cs typeface="Calibri"/>
                          <a:hlinkClick r:id="rId11"/>
                        </a:rPr>
                        <a:t>www.myameriflex.com</a:t>
                      </a:r>
                      <a:r>
                        <a:rPr lang="en-US" sz="1100" dirty="0">
                          <a:latin typeface="+mn-lt"/>
                          <a:cs typeface="Calibri"/>
                        </a:rPr>
                        <a:t> </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22426">
                <a:tc>
                  <a:txBody>
                    <a:bodyPr/>
                    <a:lstStyle/>
                    <a:p>
                      <a:pPr marL="50800" algn="ctr">
                        <a:lnSpc>
                          <a:spcPct val="100000"/>
                        </a:lnSpc>
                        <a:spcBef>
                          <a:spcPts val="370"/>
                        </a:spcBef>
                      </a:pPr>
                      <a:r>
                        <a:rPr lang="en-US" sz="1100" dirty="0">
                          <a:latin typeface="Calibri"/>
                          <a:cs typeface="Calibri"/>
                        </a:rPr>
                        <a:t>Pet Insurance </a:t>
                      </a: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0800" algn="ctr">
                        <a:lnSpc>
                          <a:spcPct val="100000"/>
                        </a:lnSpc>
                        <a:spcBef>
                          <a:spcPts val="370"/>
                        </a:spcBef>
                      </a:pPr>
                      <a:r>
                        <a:rPr lang="en-US" sz="1100" dirty="0">
                          <a:latin typeface="Calibri"/>
                          <a:cs typeface="Calibri"/>
                        </a:rPr>
                        <a:t>ASPCA</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8255" algn="ctr">
                        <a:lnSpc>
                          <a:spcPct val="100000"/>
                        </a:lnSpc>
                        <a:spcBef>
                          <a:spcPts val="370"/>
                        </a:spcBef>
                      </a:pPr>
                      <a:r>
                        <a:rPr lang="en-US" sz="1100" dirty="0">
                          <a:latin typeface="Calibri"/>
                          <a:cs typeface="Calibri"/>
                        </a:rPr>
                        <a:t>866-204-6764</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905" algn="ctr">
                        <a:lnSpc>
                          <a:spcPct val="100000"/>
                        </a:lnSpc>
                        <a:spcBef>
                          <a:spcPts val="370"/>
                        </a:spcBef>
                      </a:pPr>
                      <a:r>
                        <a:rPr lang="en-US" sz="1100" dirty="0">
                          <a:latin typeface="+mn-lt"/>
                          <a:cs typeface="Calibri"/>
                          <a:hlinkClick r:id="rId12"/>
                        </a:rPr>
                        <a:t>www.aspcapetinsurance.com</a:t>
                      </a:r>
                      <a:r>
                        <a:rPr lang="en-US" sz="1100" dirty="0">
                          <a:latin typeface="+mn-lt"/>
                          <a:cs typeface="Calibri"/>
                        </a:rPr>
                        <a:t> </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10166165"/>
                  </a:ext>
                </a:extLst>
              </a:tr>
              <a:tr h="522426">
                <a:tc>
                  <a:txBody>
                    <a:bodyPr/>
                    <a:lstStyle/>
                    <a:p>
                      <a:pPr marL="50800" algn="ctr">
                        <a:lnSpc>
                          <a:spcPct val="100000"/>
                        </a:lnSpc>
                        <a:spcBef>
                          <a:spcPts val="370"/>
                        </a:spcBef>
                      </a:pPr>
                      <a:r>
                        <a:rPr lang="en-US" sz="1100" dirty="0">
                          <a:latin typeface="Calibri"/>
                          <a:cs typeface="Calibri"/>
                        </a:rPr>
                        <a:t>Legal Insurance </a:t>
                      </a: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50800" algn="ctr">
                        <a:lnSpc>
                          <a:spcPct val="100000"/>
                        </a:lnSpc>
                        <a:spcBef>
                          <a:spcPts val="370"/>
                        </a:spcBef>
                      </a:pPr>
                      <a:r>
                        <a:rPr lang="en-US" sz="1100" dirty="0">
                          <a:latin typeface="Calibri"/>
                          <a:cs typeface="Calibri"/>
                        </a:rPr>
                        <a:t>ARAG </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8255" algn="ctr">
                        <a:lnSpc>
                          <a:spcPct val="100000"/>
                        </a:lnSpc>
                        <a:spcBef>
                          <a:spcPts val="370"/>
                        </a:spcBef>
                      </a:pPr>
                      <a:r>
                        <a:rPr lang="en-US" sz="1100" dirty="0">
                          <a:latin typeface="+mn-lt"/>
                          <a:cs typeface="Calibri"/>
                        </a:rPr>
                        <a:t>800-255-3352</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905" algn="ctr">
                        <a:lnSpc>
                          <a:spcPct val="100000"/>
                        </a:lnSpc>
                        <a:spcBef>
                          <a:spcPts val="370"/>
                        </a:spcBef>
                      </a:pPr>
                      <a:r>
                        <a:rPr lang="en-US" sz="1100" dirty="0">
                          <a:latin typeface="+mn-lt"/>
                          <a:cs typeface="Calibri"/>
                          <a:hlinkClick r:id="rId13"/>
                        </a:rPr>
                        <a:t>www.araglegal.com</a:t>
                      </a:r>
                      <a:r>
                        <a:rPr lang="en-US" sz="1100" dirty="0">
                          <a:latin typeface="+mn-lt"/>
                          <a:cs typeface="Calibri"/>
                        </a:rPr>
                        <a:t> </a:t>
                      </a:r>
                      <a:endParaRPr sz="1100" dirty="0">
                        <a:latin typeface="Calibri"/>
                        <a:cs typeface="Calibri"/>
                      </a:endParaRPr>
                    </a:p>
                  </a:txBody>
                  <a:tcPr marL="0" marR="0" marT="4699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6242062"/>
                  </a:ext>
                </a:extLst>
              </a:tr>
              <a:tr h="520946">
                <a:tc>
                  <a:txBody>
                    <a:bodyPr/>
                    <a:lstStyle/>
                    <a:p>
                      <a:pPr marL="50800" algn="ctr">
                        <a:lnSpc>
                          <a:spcPct val="100000"/>
                        </a:lnSpc>
                        <a:spcBef>
                          <a:spcPts val="359"/>
                        </a:spcBef>
                      </a:pPr>
                      <a:r>
                        <a:rPr lang="en-US" sz="1100" dirty="0">
                          <a:latin typeface="Calibri"/>
                          <a:cs typeface="Calibri"/>
                        </a:rPr>
                        <a:t>Medicare</a:t>
                      </a:r>
                      <a:r>
                        <a:rPr lang="en-US" sz="1100" baseline="0" dirty="0">
                          <a:latin typeface="Calibri"/>
                          <a:cs typeface="Calibri"/>
                        </a:rPr>
                        <a:t> Support</a:t>
                      </a:r>
                      <a:endParaRPr sz="1100" dirty="0">
                        <a:latin typeface="Calibri"/>
                        <a:cs typeface="Calibri"/>
                      </a:endParaRPr>
                    </a:p>
                  </a:txBody>
                  <a:tcPr marL="0" marR="0" marT="4571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0800" algn="ctr">
                        <a:lnSpc>
                          <a:spcPct val="100000"/>
                        </a:lnSpc>
                        <a:spcBef>
                          <a:spcPts val="359"/>
                        </a:spcBef>
                      </a:pPr>
                      <a:r>
                        <a:rPr lang="en-US" sz="1100" dirty="0">
                          <a:latin typeface="Calibri"/>
                          <a:cs typeface="Calibri"/>
                        </a:rPr>
                        <a:t>Gallagher</a:t>
                      </a:r>
                      <a:r>
                        <a:rPr lang="en-US" sz="1100" baseline="0" dirty="0">
                          <a:latin typeface="Calibri"/>
                          <a:cs typeface="Calibri"/>
                        </a:rPr>
                        <a:t> Benefit Services – Stephen Porto </a:t>
                      </a:r>
                      <a:endParaRPr sz="1100" dirty="0">
                        <a:latin typeface="Calibri"/>
                        <a:cs typeface="Calibri"/>
                      </a:endParaRPr>
                    </a:p>
                  </a:txBody>
                  <a:tcPr marL="0" marR="0" marT="4571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spcBef>
                          <a:spcPts val="359"/>
                        </a:spcBef>
                      </a:pPr>
                      <a:r>
                        <a:rPr lang="en-US" sz="1100" dirty="0">
                          <a:latin typeface="Calibri"/>
                          <a:cs typeface="Calibri"/>
                        </a:rPr>
                        <a:t>518-365-6311</a:t>
                      </a:r>
                      <a:endParaRPr sz="1100" dirty="0">
                        <a:latin typeface="Calibri"/>
                        <a:cs typeface="Calibri"/>
                      </a:endParaRPr>
                    </a:p>
                  </a:txBody>
                  <a:tcPr marL="0" marR="0" marT="4571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540" algn="ctr">
                        <a:lnSpc>
                          <a:spcPct val="100000"/>
                        </a:lnSpc>
                        <a:spcBef>
                          <a:spcPts val="359"/>
                        </a:spcBef>
                      </a:pPr>
                      <a:r>
                        <a:rPr lang="en-US" sz="1100" dirty="0">
                          <a:latin typeface="Calibri"/>
                          <a:cs typeface="Calibri"/>
                          <a:hlinkClick r:id="rId14"/>
                        </a:rPr>
                        <a:t>Stephen_Porto@ajg.com</a:t>
                      </a:r>
                      <a:r>
                        <a:rPr lang="en-US" sz="1100" dirty="0">
                          <a:latin typeface="Calibri"/>
                          <a:cs typeface="Calibri"/>
                        </a:rPr>
                        <a:t> </a:t>
                      </a:r>
                      <a:endParaRPr sz="1100" dirty="0">
                        <a:latin typeface="Calibri"/>
                        <a:cs typeface="Calibri"/>
                      </a:endParaRPr>
                    </a:p>
                  </a:txBody>
                  <a:tcPr marL="0" marR="0" marT="45719"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2464663"/>
                  </a:ext>
                </a:extLst>
              </a:tr>
            </a:tbl>
          </a:graphicData>
        </a:graphic>
      </p:graphicFrame>
      <p:sp>
        <p:nvSpPr>
          <p:cNvPr id="5" name="Slide Number Placeholder 4"/>
          <p:cNvSpPr>
            <a:spLocks noGrp="1"/>
          </p:cNvSpPr>
          <p:nvPr>
            <p:ph type="sldNum" sz="quarter" idx="7"/>
          </p:nvPr>
        </p:nvSpPr>
        <p:spPr/>
        <p:txBody>
          <a:bodyPr/>
          <a:lstStyle/>
          <a:p>
            <a:pPr marL="25400">
              <a:lnSpc>
                <a:spcPts val="1835"/>
              </a:lnSpc>
            </a:pPr>
            <a:fld id="{81D60167-4931-47E6-BA6A-407CBD079E47}" type="slidenum">
              <a:rPr lang="en-US" smtClean="0"/>
              <a:t>16</a:t>
            </a:fld>
            <a:endParaRPr lang="en-US" dirty="0"/>
          </a:p>
        </p:txBody>
      </p:sp>
    </p:spTree>
    <p:extLst>
      <p:ext uri="{BB962C8B-B14F-4D97-AF65-F5344CB8AC3E}">
        <p14:creationId xmlns:p14="http://schemas.microsoft.com/office/powerpoint/2010/main" val="119024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object 2"/>
          <p:cNvSpPr txBox="1">
            <a:spLocks/>
          </p:cNvSpPr>
          <p:nvPr/>
        </p:nvSpPr>
        <p:spPr>
          <a:xfrm>
            <a:off x="409113" y="387536"/>
            <a:ext cx="7117715" cy="743793"/>
          </a:xfrm>
          <a:prstGeom prst="rect">
            <a:avLst/>
          </a:prstGeom>
        </p:spPr>
        <p:txBody>
          <a:bodyPr vert="horz" wrap="square" lIns="0" tIns="12700" rIns="0" bIns="0" rtlCol="0">
            <a:spAutoFit/>
          </a:bodyPr>
          <a:lstStyle>
            <a:lvl1pPr>
              <a:defRPr>
                <a:latin typeface="+mj-lt"/>
                <a:ea typeface="+mj-ea"/>
                <a:cs typeface="+mj-cs"/>
              </a:defRPr>
            </a:lvl1pPr>
          </a:lstStyle>
          <a:p>
            <a:pPr marL="12700">
              <a:lnSpc>
                <a:spcPts val="5700"/>
              </a:lnSpc>
              <a:spcBef>
                <a:spcPts val="100"/>
              </a:spcBef>
            </a:pPr>
            <a:r>
              <a:rPr lang="en-US" sz="4800" b="1" kern="0" spc="-85" dirty="0">
                <a:solidFill>
                  <a:srgbClr val="182748"/>
                </a:solidFill>
              </a:rPr>
              <a:t>Important Legal Notices</a:t>
            </a:r>
            <a:endParaRPr lang="en-US" sz="4800" b="1" u="sng" kern="0" spc="-65" dirty="0">
              <a:solidFill>
                <a:srgbClr val="182748"/>
              </a:solidFill>
              <a:uFill>
                <a:solidFill>
                  <a:srgbClr val="000000"/>
                </a:solidFill>
              </a:uFill>
            </a:endParaRPr>
          </a:p>
        </p:txBody>
      </p:sp>
      <p:graphicFrame>
        <p:nvGraphicFramePr>
          <p:cNvPr id="10" name="Table 9"/>
          <p:cNvGraphicFramePr>
            <a:graphicFrameLocks noGrp="1"/>
          </p:cNvGraphicFramePr>
          <p:nvPr>
            <p:extLst>
              <p:ext uri="{D42A27DB-BD31-4B8C-83A1-F6EECF244321}">
                <p14:modId xmlns:p14="http://schemas.microsoft.com/office/powerpoint/2010/main" val="2498139702"/>
              </p:ext>
            </p:extLst>
          </p:nvPr>
        </p:nvGraphicFramePr>
        <p:xfrm>
          <a:off x="313545" y="1131329"/>
          <a:ext cx="7308850" cy="3566765"/>
        </p:xfrm>
        <a:graphic>
          <a:graphicData uri="http://schemas.openxmlformats.org/drawingml/2006/table">
            <a:tbl>
              <a:tblPr/>
              <a:tblGrid>
                <a:gridCol w="3747139">
                  <a:extLst>
                    <a:ext uri="{9D8B030D-6E8A-4147-A177-3AD203B41FA5}">
                      <a16:colId xmlns:a16="http://schemas.microsoft.com/office/drawing/2014/main" val="3258029970"/>
                    </a:ext>
                  </a:extLst>
                </a:gridCol>
                <a:gridCol w="3561711">
                  <a:extLst>
                    <a:ext uri="{9D8B030D-6E8A-4147-A177-3AD203B41FA5}">
                      <a16:colId xmlns:a16="http://schemas.microsoft.com/office/drawing/2014/main" val="1948798007"/>
                    </a:ext>
                  </a:extLst>
                </a:gridCol>
              </a:tblGrid>
              <a:tr h="248086">
                <a:tc>
                  <a:txBody>
                    <a:bodyPr/>
                    <a:lstStyle/>
                    <a:p>
                      <a:pPr marL="3810" marR="0" algn="ctr">
                        <a:lnSpc>
                          <a:spcPts val="1285"/>
                        </a:lnSpc>
                        <a:spcBef>
                          <a:spcPts val="5"/>
                        </a:spcBef>
                        <a:spcAft>
                          <a:spcPts val="0"/>
                        </a:spcAft>
                        <a:tabLst>
                          <a:tab pos="94297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ALABAMA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6350" marR="0" algn="ctr">
                        <a:lnSpc>
                          <a:spcPts val="1285"/>
                        </a:lnSpc>
                        <a:spcBef>
                          <a:spcPts val="5"/>
                        </a:spcBef>
                        <a:spcAft>
                          <a:spcPts val="0"/>
                        </a:spcAft>
                        <a:tabLst>
                          <a:tab pos="113982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CALIFORNIA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720469770"/>
                  </a:ext>
                </a:extLst>
              </a:tr>
              <a:tr h="647788">
                <a:tc>
                  <a:txBody>
                    <a:bodyPr/>
                    <a:lstStyle/>
                    <a:p>
                      <a:pPr marL="72390" marR="1546860">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my</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l</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h</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pp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o</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m</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
                        </a:rPr>
                        <a:t>/</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1-855-692-5447</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2390" marR="0">
                        <a:lnSpc>
                          <a:spcPts val="117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804545">
                        <a:lnSpc>
                          <a:spcPct val="101000"/>
                        </a:lnSpc>
                        <a:spcBef>
                          <a:spcPts val="25"/>
                        </a:spcBef>
                        <a:spcAft>
                          <a:spcPts val="0"/>
                        </a:spcAft>
                      </a:pP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Health</a:t>
                      </a:r>
                      <a:r>
                        <a:rPr lang="en-US" sz="900" spc="-4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Insurance</a:t>
                      </a:r>
                      <a:r>
                        <a:rPr lang="en-US" sz="900" spc="-3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Premium</a:t>
                      </a:r>
                      <a:r>
                        <a:rPr lang="en-US" sz="900" spc="-3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Payment</a:t>
                      </a:r>
                      <a:r>
                        <a:rPr lang="en-US" sz="900" spc="-4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(HIPP)</a:t>
                      </a:r>
                      <a:r>
                        <a:rPr lang="en-US" sz="900" spc="-4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Program</a:t>
                      </a:r>
                      <a:r>
                        <a:rPr lang="en-US" sz="900" spc="-20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ht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p:/</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dh</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cs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c</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gov/</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h</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4"/>
                        </a:rPr>
                        <a:t>pp</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1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 916-445-8322</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30"/>
                        </a:spcBef>
                        <a:spcAft>
                          <a:spcPts val="0"/>
                        </a:spcAft>
                      </a:pP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Email:</a:t>
                      </a:r>
                      <a:r>
                        <a:rPr lang="en-US" sz="900" spc="-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hipp@dhcs.ca.gov</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235385005"/>
                  </a:ext>
                </a:extLst>
              </a:tr>
              <a:tr h="375402">
                <a:tc>
                  <a:txBody>
                    <a:bodyPr/>
                    <a:lstStyle/>
                    <a:p>
                      <a:pPr marL="5715" marR="0" algn="ctr">
                        <a:lnSpc>
                          <a:spcPts val="1375"/>
                        </a:lnSpc>
                        <a:spcBef>
                          <a:spcPts val="0"/>
                        </a:spcBef>
                        <a:spcAft>
                          <a:spcPts val="0"/>
                        </a:spcAft>
                        <a:tabLst>
                          <a:tab pos="79184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ALASKA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100330" marR="91440" indent="115570">
                        <a:lnSpc>
                          <a:spcPts val="1380"/>
                        </a:lnSpc>
                        <a:spcBef>
                          <a:spcPts val="0"/>
                        </a:spcBef>
                        <a:spcAft>
                          <a:spcPts val="0"/>
                        </a:spcAft>
                        <a:tabLst>
                          <a:tab pos="126619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COLORADO	Health First Colorado (Colorado’s</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b="1" spc="-1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Program)</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&amp;</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Child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Health</a:t>
                      </a:r>
                      <a:r>
                        <a:rPr lang="en-US" sz="900" b="1" spc="-1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Plan</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Plus</a:t>
                      </a:r>
                      <a:r>
                        <a:rPr lang="en-US" sz="900" b="1" spc="-1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2495862431"/>
                  </a:ext>
                </a:extLst>
              </a:tr>
              <a:tr h="1439216">
                <a:tc>
                  <a:txBody>
                    <a:bodyPr/>
                    <a:lstStyle/>
                    <a:p>
                      <a:pPr marL="72390" marR="26860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The</a:t>
                      </a:r>
                      <a:r>
                        <a:rPr lang="en-US" sz="900" spc="-5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AK</a:t>
                      </a:r>
                      <a:r>
                        <a:rPr lang="en-US" sz="900" spc="-4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Health</a:t>
                      </a:r>
                      <a:r>
                        <a:rPr lang="en-US" sz="900" spc="-5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Insurance</a:t>
                      </a:r>
                      <a:r>
                        <a:rPr lang="en-US" sz="900" spc="-4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Premium</a:t>
                      </a:r>
                      <a:r>
                        <a:rPr lang="en-US" sz="900" spc="-4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Payment</a:t>
                      </a:r>
                      <a:r>
                        <a:rPr lang="en-US" sz="900" spc="-4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Program</a:t>
                      </a:r>
                      <a:r>
                        <a:rPr lang="en-US" sz="900" spc="-20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21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http://myakhipp.com/</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5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1-866-251-4861</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326390">
                        <a:lnSpc>
                          <a:spcPct val="101000"/>
                        </a:lnSpc>
                        <a:spcBef>
                          <a:spcPts val="3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Email: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CustomerService@MyAKHIPP.com</a:t>
                      </a:r>
                      <a:r>
                        <a:rPr lang="en-US" sz="900" spc="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spc="3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Eligibility:</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dh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k</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go</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v</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/dp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g</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es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me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d/d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fa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u</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x</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2390" marR="168973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Health First Colorado Website: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w</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e</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f</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r</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do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m/</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112204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Health</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First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Colorado</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Member</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Contact</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Center:</a:t>
                      </a:r>
                      <a:r>
                        <a:rPr lang="en-US" sz="900" spc="-20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800</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2</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2</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394</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3</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Re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l</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y</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711</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1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CHP+:</a:t>
                      </a:r>
                      <a:r>
                        <a:rPr lang="en-US" sz="900" spc="23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https://www.colorado.gov/pacific/hcpf/child-health-plan-plus</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452755">
                        <a:lnSpc>
                          <a:spcPct val="101000"/>
                        </a:lnSpc>
                        <a:spcBef>
                          <a:spcPts val="2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CHP+ Customer Service: 1-800-359-1991/ State Relay 711</a:t>
                      </a:r>
                      <a:r>
                        <a:rPr lang="en-US" sz="900" spc="-2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Health</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Insurance</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Buy-In</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Program</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(HIBI):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1"/>
                        </a:rPr>
                        <a:t>https://www.colorado.gov/pacific/hcpf/health-insurance-buy-</a:t>
                      </a:r>
                      <a:r>
                        <a:rPr lang="en-US" sz="900" spc="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1"/>
                        </a:rPr>
                        <a:t>program</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ts val="1100"/>
                        </a:lnSpc>
                        <a:spcBef>
                          <a:spcPts val="2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HIBI</a:t>
                      </a:r>
                      <a:r>
                        <a:rPr lang="en-US" sz="900" spc="-5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Customer</a:t>
                      </a:r>
                      <a:r>
                        <a:rPr lang="en-US" sz="900" spc="-5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Service:</a:t>
                      </a:r>
                      <a:r>
                        <a:rPr lang="en-US" sz="900" spc="11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1-855-692-6442</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139595274"/>
                  </a:ext>
                </a:extLst>
              </a:tr>
              <a:tr h="158541">
                <a:tc>
                  <a:txBody>
                    <a:bodyPr/>
                    <a:lstStyle/>
                    <a:p>
                      <a:pPr marL="5715" marR="0" algn="ctr">
                        <a:lnSpc>
                          <a:spcPts val="1290"/>
                        </a:lnSpc>
                        <a:spcBef>
                          <a:spcPts val="0"/>
                        </a:spcBef>
                        <a:spcAft>
                          <a:spcPts val="0"/>
                        </a:spcAft>
                        <a:tabLst>
                          <a:tab pos="99631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ARKANSAS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6350" marR="0" algn="ctr">
                        <a:lnSpc>
                          <a:spcPts val="1290"/>
                        </a:lnSpc>
                        <a:spcBef>
                          <a:spcPts val="0"/>
                        </a:spcBef>
                        <a:spcAft>
                          <a:spcPts val="0"/>
                        </a:spcAft>
                        <a:tabLst>
                          <a:tab pos="86106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FLORIDA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1184232124"/>
                  </a:ext>
                </a:extLst>
              </a:tr>
              <a:tr h="495438">
                <a:tc>
                  <a:txBody>
                    <a:bodyPr/>
                    <a:lstStyle/>
                    <a:p>
                      <a:pPr marL="72390" marR="0">
                        <a:lnSpc>
                          <a:spcPts val="117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my</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r</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h</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pp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c</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o</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m/</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25"/>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20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1-855-MyARHIPP</a:t>
                      </a:r>
                      <a:r>
                        <a:rPr lang="en-US" sz="900" spc="20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(855-692-7447)</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2390" marR="0" indent="-63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w</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.f</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l</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me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i</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i</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d</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ec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ov</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y</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m</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/f</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l</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me</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d</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ec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o</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v</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y</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m/</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h</a:t>
                      </a:r>
                      <a:r>
                        <a:rPr lang="en-US" sz="900" u="sng" spc="-10"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i</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p</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nd</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x.</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ht</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m</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l</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1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1-877-357-3268</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35346255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44709361"/>
              </p:ext>
            </p:extLst>
          </p:nvPr>
        </p:nvGraphicFramePr>
        <p:xfrm>
          <a:off x="313545" y="4667787"/>
          <a:ext cx="7308850" cy="1989752"/>
        </p:xfrm>
        <a:graphic>
          <a:graphicData uri="http://schemas.openxmlformats.org/drawingml/2006/table">
            <a:tbl>
              <a:tblPr/>
              <a:tblGrid>
                <a:gridCol w="3750192">
                  <a:extLst>
                    <a:ext uri="{9D8B030D-6E8A-4147-A177-3AD203B41FA5}">
                      <a16:colId xmlns:a16="http://schemas.microsoft.com/office/drawing/2014/main" val="578570870"/>
                    </a:ext>
                  </a:extLst>
                </a:gridCol>
                <a:gridCol w="3558658">
                  <a:extLst>
                    <a:ext uri="{9D8B030D-6E8A-4147-A177-3AD203B41FA5}">
                      <a16:colId xmlns:a16="http://schemas.microsoft.com/office/drawing/2014/main" val="1682386816"/>
                    </a:ext>
                  </a:extLst>
                </a:gridCol>
              </a:tblGrid>
              <a:tr h="228600">
                <a:tc>
                  <a:txBody>
                    <a:bodyPr/>
                    <a:lstStyle/>
                    <a:p>
                      <a:pPr marL="951865" marR="0">
                        <a:lnSpc>
                          <a:spcPts val="1240"/>
                        </a:lnSpc>
                        <a:spcBef>
                          <a:spcPts val="45"/>
                        </a:spcBef>
                        <a:spcAft>
                          <a:spcPts val="0"/>
                        </a:spcAft>
                        <a:tabLst>
                          <a:tab pos="183451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GEORGIA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18415" marR="0" algn="ctr">
                        <a:lnSpc>
                          <a:spcPts val="1290"/>
                        </a:lnSpc>
                        <a:spcBef>
                          <a:spcPts val="0"/>
                        </a:spcBef>
                        <a:spcAft>
                          <a:spcPts val="0"/>
                        </a:spcAft>
                        <a:tabLst>
                          <a:tab pos="151828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MASSACHUSETTS	Medicaid</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and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735158691"/>
                  </a:ext>
                </a:extLst>
              </a:tr>
              <a:tr h="456353">
                <a:tc>
                  <a:txBody>
                    <a:bodyPr/>
                    <a:lstStyle/>
                    <a:p>
                      <a:pPr marL="76835" marR="465455">
                        <a:lnSpc>
                          <a:spcPct val="101000"/>
                        </a:lnSpc>
                        <a:spcBef>
                          <a:spcPts val="0"/>
                        </a:spcBef>
                        <a:spcAft>
                          <a:spcPts val="0"/>
                        </a:spcAft>
                      </a:pPr>
                      <a:r>
                        <a:rPr lang="en-US" sz="900" u="none" strike="noStrike">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4"/>
                        </a:rPr>
                        <a:t>We</a:t>
                      </a:r>
                      <a:r>
                        <a:rPr lang="en-US" sz="900" u="none" strike="noStrike" spc="-5">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4"/>
                        </a:rPr>
                        <a:t>b</a:t>
                      </a:r>
                      <a:r>
                        <a:rPr lang="en-US" sz="900" u="none" strike="noStrike">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4"/>
                        </a:rPr>
                        <a:t>s</a:t>
                      </a:r>
                      <a:r>
                        <a:rPr lang="en-US" sz="900" u="none" strike="noStrike" spc="-10">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4"/>
                        </a:rPr>
                        <a:t>i</a:t>
                      </a:r>
                      <a:r>
                        <a:rPr lang="en-US" sz="900" u="none" strike="noStrike" spc="-5">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4"/>
                        </a:rPr>
                        <a:t>t</a:t>
                      </a:r>
                      <a:r>
                        <a:rPr lang="en-US" sz="900" u="none" strike="noStrike" spc="10">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4"/>
                        </a:rPr>
                        <a:t>e</a:t>
                      </a:r>
                      <a:r>
                        <a:rPr lang="en-US" sz="900" u="none" strike="noStrike">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4"/>
                        </a:rPr>
                        <a:t>:</a:t>
                      </a:r>
                      <a:r>
                        <a:rPr lang="en-US" sz="900" u="none" strike="noStrike" spc="25">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4"/>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tp</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me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d</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i</a:t>
                      </a:r>
                      <a:r>
                        <a:rPr lang="en-US" sz="900" u="sng" spc="1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c</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d</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g</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eo</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r</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g</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go</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v</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/h</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e</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l</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n</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u</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r</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n</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ce-</a:t>
                      </a:r>
                      <a:r>
                        <a:rPr lang="en-US" sz="900" u="none" strike="noStrike">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 </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premium-payment-program-hipp</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835" marR="0">
                        <a:lnSpc>
                          <a:spcPct val="120000"/>
                        </a:lnSpc>
                        <a:spcBef>
                          <a:spcPts val="5"/>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678-564-1162</a:t>
                      </a:r>
                      <a:r>
                        <a:rPr lang="en-US" sz="900" spc="-2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ext</a:t>
                      </a:r>
                      <a:r>
                        <a:rPr lang="en-US" sz="900" spc="-2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2131</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6200" marR="488315">
                        <a:lnSpc>
                          <a:spcPct val="101000"/>
                        </a:lnSpc>
                        <a:spcBef>
                          <a:spcPts val="0"/>
                        </a:spcBef>
                        <a:spcAft>
                          <a:spcPts val="0"/>
                        </a:spcAft>
                      </a:pPr>
                      <a:r>
                        <a:rPr lang="en-US" sz="900" u="none" strike="noStrike">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5"/>
                        </a:rPr>
                        <a:t>We</a:t>
                      </a:r>
                      <a:r>
                        <a:rPr lang="en-US" sz="900" u="none" strike="noStrike" spc="-5">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5"/>
                        </a:rPr>
                        <a:t>b</a:t>
                      </a:r>
                      <a:r>
                        <a:rPr lang="en-US" sz="900" u="none" strike="noStrike">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5"/>
                        </a:rPr>
                        <a:t>s</a:t>
                      </a:r>
                      <a:r>
                        <a:rPr lang="en-US" sz="900" u="none" strike="noStrike" spc="-10">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5"/>
                        </a:rPr>
                        <a:t>i</a:t>
                      </a:r>
                      <a:r>
                        <a:rPr lang="en-US" sz="900" u="none" strike="noStrike" spc="-5">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5"/>
                        </a:rPr>
                        <a:t>t</a:t>
                      </a:r>
                      <a:r>
                        <a:rPr lang="en-US" sz="900" u="none" strike="noStrike" spc="10">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5"/>
                        </a:rPr>
                        <a:t>e</a:t>
                      </a:r>
                      <a:r>
                        <a:rPr lang="en-US" sz="900" u="none" strike="noStrike">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none" strike="noStrike" spc="25">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15"/>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tp</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www</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m</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ss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.g</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ov/</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n</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f</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o-d</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il</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m</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ss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h</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l</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th</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none" strike="noStrike">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 </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premium-assistance-pa</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0" marR="0">
                        <a:lnSpc>
                          <a:spcPct val="120000"/>
                        </a:lnSpc>
                        <a:spcBef>
                          <a:spcPts val="55"/>
                        </a:spcBef>
                        <a:spcAft>
                          <a:spcPts val="0"/>
                        </a:spcAft>
                      </a:pPr>
                      <a:r>
                        <a:rPr lang="en-US" sz="900" b="1">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200" marR="0">
                        <a:lnSpc>
                          <a:spcPct val="120000"/>
                        </a:lnSpc>
                        <a:spcBef>
                          <a:spcPts val="5"/>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1-800-862-4840</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287325388"/>
                  </a:ext>
                </a:extLst>
              </a:tr>
              <a:tr h="229447">
                <a:tc>
                  <a:txBody>
                    <a:bodyPr/>
                    <a:lstStyle/>
                    <a:p>
                      <a:pPr marL="1015365" marR="0">
                        <a:lnSpc>
                          <a:spcPts val="1375"/>
                        </a:lnSpc>
                        <a:spcBef>
                          <a:spcPts val="0"/>
                        </a:spcBef>
                        <a:spcAft>
                          <a:spcPts val="0"/>
                        </a:spcAft>
                        <a:tabLst>
                          <a:tab pos="183515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INDIANA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13335" marR="0" algn="ctr">
                        <a:lnSpc>
                          <a:spcPts val="1375"/>
                        </a:lnSpc>
                        <a:spcBef>
                          <a:spcPts val="0"/>
                        </a:spcBef>
                        <a:spcAft>
                          <a:spcPts val="0"/>
                        </a:spcAft>
                        <a:tabLst>
                          <a:tab pos="110617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MINNESOTA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1282899996"/>
                  </a:ext>
                </a:extLst>
              </a:tr>
              <a:tr h="912707">
                <a:tc>
                  <a:txBody>
                    <a:bodyPr/>
                    <a:lstStyle/>
                    <a:p>
                      <a:pPr marL="76835" marR="46545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Healthy</a:t>
                      </a:r>
                      <a:r>
                        <a:rPr lang="en-US" sz="900" spc="6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Indiana</a:t>
                      </a:r>
                      <a:r>
                        <a:rPr lang="en-US" sz="900" spc="7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Plan</a:t>
                      </a:r>
                      <a:r>
                        <a:rPr lang="en-US" sz="900" spc="6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for</a:t>
                      </a:r>
                      <a:r>
                        <a:rPr lang="en-US" sz="900" spc="7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low-income</a:t>
                      </a:r>
                      <a:r>
                        <a:rPr lang="en-US" sz="900" spc="7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adults</a:t>
                      </a:r>
                      <a:r>
                        <a:rPr lang="en-US" sz="900" spc="7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19-64</a:t>
                      </a:r>
                      <a:r>
                        <a:rPr lang="en-US" sz="900" spc="-19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w</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w</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.g</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ov/f</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s</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a/h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835" marR="0">
                        <a:lnSpc>
                          <a:spcPct val="120000"/>
                        </a:lnSpc>
                        <a:spcBef>
                          <a:spcPts val="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1-877-438-4479</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835" marR="0">
                        <a:lnSpc>
                          <a:spcPct val="120000"/>
                        </a:lnSpc>
                        <a:spcBef>
                          <a:spcPts val="2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All</a:t>
                      </a:r>
                      <a:r>
                        <a:rPr lang="en-US" sz="900" spc="-3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other</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835" marR="1345565">
                        <a:lnSpc>
                          <a:spcPct val="101000"/>
                        </a:lnSpc>
                        <a:spcBef>
                          <a:spcPts val="3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go</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v/</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me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d</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1-800-457-4584</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6200" marR="0">
                        <a:lnSpc>
                          <a:spcPts val="117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200" marR="402590">
                        <a:lnSpc>
                          <a:spcPct val="101000"/>
                        </a:lnSpc>
                        <a:spcBef>
                          <a:spcPts val="25"/>
                        </a:spcBef>
                        <a:spcAft>
                          <a:spcPts val="0"/>
                        </a:spcAft>
                      </a:pP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m</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gov</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dh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l</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w</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se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v</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i</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d</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nd</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none" strike="noStrike"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fa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m</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i</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/h</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th-</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og</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ms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g</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m</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d</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none" strike="noStrike"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se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v</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ces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/oth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i</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n</a:t>
                      </a:r>
                      <a:r>
                        <a:rPr lang="en-US" sz="900" u="sng"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s</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u</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an</a:t>
                      </a:r>
                      <a:r>
                        <a:rPr lang="en-US" sz="900" u="sng"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ce</a:t>
                      </a:r>
                      <a:r>
                        <a:rPr lang="en-US" sz="900" u="sng" spc="5"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jsp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200" marR="0">
                        <a:lnSpc>
                          <a:spcPct val="120000"/>
                        </a:lnSpc>
                        <a:spcBef>
                          <a:spcPts val="1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1-800-657-3739</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23291844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37221632"/>
              </p:ext>
            </p:extLst>
          </p:nvPr>
        </p:nvGraphicFramePr>
        <p:xfrm>
          <a:off x="313545" y="6657539"/>
          <a:ext cx="7308850" cy="1641983"/>
        </p:xfrm>
        <a:graphic>
          <a:graphicData uri="http://schemas.openxmlformats.org/drawingml/2006/table">
            <a:tbl>
              <a:tblPr/>
              <a:tblGrid>
                <a:gridCol w="3750192">
                  <a:extLst>
                    <a:ext uri="{9D8B030D-6E8A-4147-A177-3AD203B41FA5}">
                      <a16:colId xmlns:a16="http://schemas.microsoft.com/office/drawing/2014/main" val="2817006521"/>
                    </a:ext>
                  </a:extLst>
                </a:gridCol>
                <a:gridCol w="3558658">
                  <a:extLst>
                    <a:ext uri="{9D8B030D-6E8A-4147-A177-3AD203B41FA5}">
                      <a16:colId xmlns:a16="http://schemas.microsoft.com/office/drawing/2014/main" val="1775486573"/>
                    </a:ext>
                  </a:extLst>
                </a:gridCol>
              </a:tblGrid>
              <a:tr h="0">
                <a:tc>
                  <a:txBody>
                    <a:bodyPr/>
                    <a:lstStyle/>
                    <a:p>
                      <a:pPr marL="492760" marR="0">
                        <a:lnSpc>
                          <a:spcPct val="120000"/>
                        </a:lnSpc>
                        <a:spcBef>
                          <a:spcPts val="185"/>
                        </a:spcBef>
                        <a:spcAft>
                          <a:spcPts val="0"/>
                        </a:spcAft>
                        <a:tabLst>
                          <a:tab pos="108521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IOWA	Medicaid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and</a:t>
                      </a:r>
                      <a:r>
                        <a:rPr lang="en-US" sz="900" b="1" spc="-1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CHIP</a:t>
                      </a:r>
                      <a:r>
                        <a:rPr lang="en-US" sz="900" b="1" spc="-2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t>
                      </a:r>
                      <a:r>
                        <a:rPr lang="en-US" sz="900" b="1" dirty="0" err="1">
                          <a:solidFill>
                            <a:srgbClr val="FFFFFF"/>
                          </a:solidFill>
                          <a:effectLst/>
                          <a:latin typeface="Calibri" panose="020F0502020204030204" pitchFamily="34" charset="0"/>
                          <a:ea typeface="Cambria" panose="02040503050406030204" pitchFamily="18" charset="0"/>
                          <a:cs typeface="Cambria" panose="02040503050406030204" pitchFamily="18" charset="0"/>
                        </a:rPr>
                        <a:t>Hawki</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12065" marR="0" algn="ctr">
                        <a:lnSpc>
                          <a:spcPts val="1375"/>
                        </a:lnSpc>
                        <a:spcBef>
                          <a:spcPts val="0"/>
                        </a:spcBef>
                        <a:spcAft>
                          <a:spcPts val="0"/>
                        </a:spcAft>
                        <a:tabLst>
                          <a:tab pos="93535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MISSOURI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2355883479"/>
                  </a:ext>
                </a:extLst>
              </a:tr>
              <a:tr h="28013">
                <a:tc>
                  <a:txBody>
                    <a:bodyPr/>
                    <a:lstStyle/>
                    <a:p>
                      <a:pPr marL="74930" marR="1345565">
                        <a:lnSpc>
                          <a:spcPct val="10100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spc="1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ht</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t</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p</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s</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d</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h</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s</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o</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w</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gov</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me</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m</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e</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m</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b</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e</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r</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s</a:t>
                      </a:r>
                      <a:r>
                        <a:rPr lang="en-US" sz="90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 1-800-338-8366</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Hawki</a:t>
                      </a:r>
                      <a:r>
                        <a:rPr lang="en-US" sz="900" spc="1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ht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p:/</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dh</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i</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o</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w</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gov/</a:t>
                      </a:r>
                      <a:r>
                        <a:rPr lang="en-US" sz="900" u="sng" spc="1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aw</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k</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i</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0">
                        <a:lnSpc>
                          <a:spcPct val="120000"/>
                        </a:lnSpc>
                        <a:spcBef>
                          <a:spcPts val="15"/>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Hawki</a:t>
                      </a:r>
                      <a:r>
                        <a:rPr lang="en-US" sz="900" spc="6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7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1-800-257-8563</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93345">
                        <a:lnSpc>
                          <a:spcPct val="101000"/>
                        </a:lnSpc>
                        <a:spcBef>
                          <a:spcPts val="3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HI</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P</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a:t>
                      </a:r>
                      <a:r>
                        <a:rPr lang="en-US" sz="900" spc="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spc="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h</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t</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t</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p</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s</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d</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h</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s</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o</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w</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gov</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me/mem</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b</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e</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r</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s</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me</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d</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c</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d</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to-</a:t>
                      </a:r>
                      <a:r>
                        <a:rPr lang="en-US" sz="900" u="sng">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z</a:t>
                      </a:r>
                      <a:r>
                        <a:rPr lang="en-US" sz="900" u="sng" spc="1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h</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spc="-5">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pp</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0">
                        <a:lnSpc>
                          <a:spcPct val="120000"/>
                        </a:lnSpc>
                        <a:spcBef>
                          <a:spcPts val="1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HIPP</a:t>
                      </a:r>
                      <a:r>
                        <a:rPr lang="en-US" sz="900" spc="1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1-888-346-9562</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6200" marR="402590">
                        <a:lnSpc>
                          <a:spcPct val="10100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ht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p:/</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www</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d</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ss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m</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o</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gov/</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m</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d</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pa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r</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i</a:t>
                      </a:r>
                      <a:r>
                        <a:rPr lang="en-US" sz="900" u="sng" spc="1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c</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ant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s</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pag</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es</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pp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m</a:t>
                      </a:r>
                      <a:r>
                        <a:rPr lang="en-US" sz="90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573-751-2005</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105483833"/>
                  </a:ext>
                </a:extLst>
              </a:tr>
              <a:tr h="0">
                <a:tc>
                  <a:txBody>
                    <a:bodyPr/>
                    <a:lstStyle/>
                    <a:p>
                      <a:pPr marL="1039495" marR="0">
                        <a:lnSpc>
                          <a:spcPts val="1280"/>
                        </a:lnSpc>
                        <a:spcBef>
                          <a:spcPts val="0"/>
                        </a:spcBef>
                        <a:spcAft>
                          <a:spcPts val="0"/>
                        </a:spcAft>
                        <a:tabLst>
                          <a:tab pos="180911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KANSAS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12065" marR="0" algn="ctr">
                        <a:lnSpc>
                          <a:spcPts val="1280"/>
                        </a:lnSpc>
                        <a:spcBef>
                          <a:spcPts val="0"/>
                        </a:spcBef>
                        <a:spcAft>
                          <a:spcPts val="0"/>
                        </a:spcAft>
                        <a:tabLst>
                          <a:tab pos="96710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MONTANA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1088399605"/>
                  </a:ext>
                </a:extLst>
              </a:tr>
              <a:tr h="0">
                <a:tc>
                  <a:txBody>
                    <a:bodyPr/>
                    <a:lstStyle/>
                    <a:p>
                      <a:pPr marL="74930" marR="1345565">
                        <a:lnSpc>
                          <a:spcPct val="10100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3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1"/>
                        </a:rPr>
                        <a:t>https://www.kancare.ks.gov/</a:t>
                      </a:r>
                      <a:r>
                        <a:rPr lang="en-US" sz="900" spc="-185">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1-800-792-4884</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6200" marR="402590">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dp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m</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gov</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M</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nt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n</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He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r</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g</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ms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HI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P</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1-800-694-3084</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44711726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25172371"/>
              </p:ext>
            </p:extLst>
          </p:nvPr>
        </p:nvGraphicFramePr>
        <p:xfrm>
          <a:off x="313545" y="8319575"/>
          <a:ext cx="7308850" cy="1361948"/>
        </p:xfrm>
        <a:graphic>
          <a:graphicData uri="http://schemas.openxmlformats.org/drawingml/2006/table">
            <a:tbl>
              <a:tblPr/>
              <a:tblGrid>
                <a:gridCol w="3750192">
                  <a:extLst>
                    <a:ext uri="{9D8B030D-6E8A-4147-A177-3AD203B41FA5}">
                      <a16:colId xmlns:a16="http://schemas.microsoft.com/office/drawing/2014/main" val="1427151515"/>
                    </a:ext>
                  </a:extLst>
                </a:gridCol>
                <a:gridCol w="3558658">
                  <a:extLst>
                    <a:ext uri="{9D8B030D-6E8A-4147-A177-3AD203B41FA5}">
                      <a16:colId xmlns:a16="http://schemas.microsoft.com/office/drawing/2014/main" val="1758081943"/>
                    </a:ext>
                  </a:extLst>
                </a:gridCol>
              </a:tblGrid>
              <a:tr h="56998">
                <a:tc>
                  <a:txBody>
                    <a:bodyPr/>
                    <a:lstStyle/>
                    <a:p>
                      <a:pPr marL="908685" marR="0">
                        <a:lnSpc>
                          <a:spcPct val="120000"/>
                        </a:lnSpc>
                        <a:spcBef>
                          <a:spcPts val="5"/>
                        </a:spcBef>
                        <a:spcAft>
                          <a:spcPts val="0"/>
                        </a:spcAft>
                        <a:tabLst>
                          <a:tab pos="194056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KENTUCKY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12065" marR="0" algn="ctr">
                        <a:lnSpc>
                          <a:spcPct val="120000"/>
                        </a:lnSpc>
                        <a:spcBef>
                          <a:spcPts val="5"/>
                        </a:spcBef>
                        <a:spcAft>
                          <a:spcPts val="0"/>
                        </a:spcAft>
                        <a:tabLst>
                          <a:tab pos="101028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NEBRASKA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2827213586"/>
                  </a:ext>
                </a:extLst>
              </a:tr>
              <a:tr h="462143">
                <a:tc>
                  <a:txBody>
                    <a:bodyPr/>
                    <a:lstStyle/>
                    <a:p>
                      <a:pPr marL="74930" marR="0">
                        <a:lnSpc>
                          <a:spcPct val="100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Kentucky</a:t>
                      </a:r>
                      <a:r>
                        <a:rPr lang="en-US" sz="900" spc="8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Integrated</a:t>
                      </a:r>
                      <a:r>
                        <a:rPr lang="en-US" sz="900" spc="8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Health</a:t>
                      </a:r>
                      <a:r>
                        <a:rPr lang="en-US" sz="900" spc="8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Insurance</a:t>
                      </a:r>
                      <a:r>
                        <a:rPr lang="en-US" sz="900" spc="8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Premium</a:t>
                      </a:r>
                      <a:r>
                        <a:rPr lang="en-US" sz="900" spc="9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Payment</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Program</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(KI-HIPP)</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https://chfs.ky.gov/agencies/dms/member/Pages/kihipp.aspx</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1-855-459-6328</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0">
                        <a:lnSpc>
                          <a:spcPts val="1135"/>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Email:</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KIHIPP.PROGRAM@ky.gov</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0">
                        <a:lnSpc>
                          <a:spcPct val="120000"/>
                        </a:lnSpc>
                        <a:spcBef>
                          <a:spcPts val="60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KCHIP</a:t>
                      </a:r>
                      <a:r>
                        <a:rPr lang="en-US" sz="900" spc="5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6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https://kidshealth.ky.gov/Pages/index.aspx</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0">
                        <a:lnSpc>
                          <a:spcPct val="120000"/>
                        </a:lnSpc>
                        <a:spcBef>
                          <a:spcPts val="3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1-877-524-4718</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0">
                        <a:lnSpc>
                          <a:spcPct val="120000"/>
                        </a:lnSpc>
                        <a:spcBef>
                          <a:spcPts val="595"/>
                        </a:spcBef>
                        <a:spcAft>
                          <a:spcPts val="0"/>
                        </a:spcAft>
                      </a:pP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K</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n</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u</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k</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y</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d</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d</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spc="1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f</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.k</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y</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gov</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6200" marR="83883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spc="5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AC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E</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SS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N</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b</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k</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n</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go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v</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1-855-632-7633</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200" marR="0">
                        <a:lnSpc>
                          <a:spcPct val="120000"/>
                        </a:lnSpc>
                        <a:spcBef>
                          <a:spcPts val="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Lincoln:</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402-473-7000</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200" marR="0">
                        <a:lnSpc>
                          <a:spcPct val="120000"/>
                        </a:lnSpc>
                        <a:spcBef>
                          <a:spcPts val="2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Omaha:</a:t>
                      </a:r>
                      <a:r>
                        <a:rPr lang="en-US" sz="900" spc="4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402-595-1178</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664481579"/>
                  </a:ext>
                </a:extLst>
              </a:tr>
            </a:tbl>
          </a:graphicData>
        </a:graphic>
      </p:graphicFrame>
      <p:sp>
        <p:nvSpPr>
          <p:cNvPr id="5" name="Slide Number Placeholder 4"/>
          <p:cNvSpPr>
            <a:spLocks noGrp="1"/>
          </p:cNvSpPr>
          <p:nvPr>
            <p:ph type="sldNum" sz="quarter" idx="7"/>
          </p:nvPr>
        </p:nvSpPr>
        <p:spPr/>
        <p:txBody>
          <a:bodyPr/>
          <a:lstStyle/>
          <a:p>
            <a:pPr marL="25400">
              <a:lnSpc>
                <a:spcPts val="1835"/>
              </a:lnSpc>
            </a:pPr>
            <a:fld id="{81D60167-4931-47E6-BA6A-407CBD079E4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3"/>
          <p:cNvSpPr txBox="1"/>
          <p:nvPr/>
        </p:nvSpPr>
        <p:spPr>
          <a:xfrm>
            <a:off x="901700" y="8915400"/>
            <a:ext cx="2374900" cy="627736"/>
          </a:xfrm>
          <a:prstGeom prst="rect">
            <a:avLst/>
          </a:prstGeom>
        </p:spPr>
        <p:txBody>
          <a:bodyPr vert="horz" wrap="square" lIns="0" tIns="12065" rIns="0" bIns="0" rtlCol="0">
            <a:spAutoFit/>
          </a:bodyPr>
          <a:lstStyle/>
          <a:p>
            <a:pPr marL="12700">
              <a:lnSpc>
                <a:spcPct val="100000"/>
              </a:lnSpc>
              <a:spcBef>
                <a:spcPts val="100"/>
              </a:spcBef>
            </a:pPr>
            <a:r>
              <a:rPr lang="en-US" sz="1000" spc="90" dirty="0">
                <a:latin typeface="+mj-lt"/>
                <a:cs typeface="Cambria"/>
              </a:rPr>
              <a:t>U.S. </a:t>
            </a:r>
            <a:r>
              <a:rPr lang="en-US" sz="1000" spc="-20" dirty="0">
                <a:latin typeface="+mj-lt"/>
                <a:cs typeface="Cambria"/>
              </a:rPr>
              <a:t>Department </a:t>
            </a:r>
            <a:r>
              <a:rPr lang="en-US" sz="1000" dirty="0">
                <a:latin typeface="+mj-lt"/>
                <a:cs typeface="Cambria"/>
              </a:rPr>
              <a:t>of</a:t>
            </a:r>
            <a:r>
              <a:rPr lang="en-US" sz="1000" spc="-45" dirty="0">
                <a:latin typeface="+mj-lt"/>
                <a:cs typeface="Cambria"/>
              </a:rPr>
              <a:t> </a:t>
            </a:r>
            <a:r>
              <a:rPr lang="en-US" sz="1000" spc="-30" dirty="0">
                <a:latin typeface="+mj-lt"/>
                <a:cs typeface="Cambria"/>
              </a:rPr>
              <a:t>Labor</a:t>
            </a:r>
            <a:endParaRPr lang="en-US" sz="1000" dirty="0">
              <a:latin typeface="+mj-lt"/>
              <a:cs typeface="Cambria"/>
            </a:endParaRPr>
          </a:p>
          <a:p>
            <a:pPr marL="12700">
              <a:lnSpc>
                <a:spcPct val="100000"/>
              </a:lnSpc>
              <a:spcBef>
                <a:spcPts val="5"/>
              </a:spcBef>
            </a:pPr>
            <a:r>
              <a:rPr lang="en-US" sz="1000" spc="-20" dirty="0">
                <a:latin typeface="+mj-lt"/>
                <a:cs typeface="Cambria"/>
              </a:rPr>
              <a:t>Employee Benefits </a:t>
            </a:r>
            <a:r>
              <a:rPr lang="en-US" sz="1000" spc="-25" dirty="0">
                <a:latin typeface="+mj-lt"/>
                <a:cs typeface="Cambria"/>
              </a:rPr>
              <a:t>Security</a:t>
            </a:r>
            <a:r>
              <a:rPr lang="en-US" sz="1000" spc="140" dirty="0">
                <a:latin typeface="+mj-lt"/>
                <a:cs typeface="Cambria"/>
              </a:rPr>
              <a:t> </a:t>
            </a:r>
            <a:r>
              <a:rPr lang="en-US" sz="1000" spc="-25" dirty="0">
                <a:latin typeface="+mj-lt"/>
                <a:cs typeface="Cambria"/>
              </a:rPr>
              <a:t>Administration</a:t>
            </a:r>
            <a:endParaRPr lang="en-US" sz="1000" dirty="0">
              <a:latin typeface="+mj-lt"/>
              <a:cs typeface="Cambria"/>
            </a:endParaRPr>
          </a:p>
          <a:p>
            <a:pPr marL="12700">
              <a:lnSpc>
                <a:spcPct val="100000"/>
              </a:lnSpc>
            </a:pPr>
            <a:r>
              <a:rPr lang="en-US" sz="1000" b="1" spc="-20" dirty="0">
                <a:solidFill>
                  <a:srgbClr val="4F009E"/>
                </a:solidFill>
                <a:latin typeface="+mj-lt"/>
                <a:cs typeface="Book Antiqua"/>
                <a:hlinkClick r:id="rId3"/>
              </a:rPr>
              <a:t>www.dol.gov/agencies/ebsa</a:t>
            </a:r>
            <a:endParaRPr lang="en-US" sz="1000" dirty="0">
              <a:latin typeface="+mj-lt"/>
              <a:cs typeface="Book Antiqua"/>
            </a:endParaRPr>
          </a:p>
          <a:p>
            <a:pPr marL="12700">
              <a:lnSpc>
                <a:spcPct val="100000"/>
              </a:lnSpc>
              <a:spcBef>
                <a:spcPts val="10"/>
              </a:spcBef>
            </a:pPr>
            <a:r>
              <a:rPr lang="en-US" sz="1000" spc="-10" dirty="0">
                <a:latin typeface="+mj-lt"/>
                <a:cs typeface="Cambria"/>
              </a:rPr>
              <a:t>1-866-444-EBSA</a:t>
            </a:r>
            <a:r>
              <a:rPr lang="en-US" sz="1000" spc="30" dirty="0">
                <a:latin typeface="+mj-lt"/>
                <a:cs typeface="Cambria"/>
              </a:rPr>
              <a:t> </a:t>
            </a:r>
            <a:r>
              <a:rPr lang="en-US" sz="1000" spc="-60" dirty="0">
                <a:latin typeface="+mj-lt"/>
                <a:cs typeface="Cambria"/>
              </a:rPr>
              <a:t>(3272)</a:t>
            </a:r>
            <a:endParaRPr lang="en-US" sz="1000" dirty="0">
              <a:latin typeface="+mj-lt"/>
              <a:cs typeface="Cambria"/>
            </a:endParaRPr>
          </a:p>
        </p:txBody>
      </p:sp>
      <p:sp>
        <p:nvSpPr>
          <p:cNvPr id="12" name="object 4"/>
          <p:cNvSpPr txBox="1"/>
          <p:nvPr/>
        </p:nvSpPr>
        <p:spPr>
          <a:xfrm>
            <a:off x="4244340" y="8915400"/>
            <a:ext cx="3070860" cy="654025"/>
          </a:xfrm>
          <a:prstGeom prst="rect">
            <a:avLst/>
          </a:prstGeom>
        </p:spPr>
        <p:txBody>
          <a:bodyPr vert="horz" wrap="square" lIns="0" tIns="12700" rIns="0" bIns="0" rtlCol="0">
            <a:spAutoFit/>
          </a:bodyPr>
          <a:lstStyle/>
          <a:p>
            <a:pPr marL="12700" marR="5080">
              <a:lnSpc>
                <a:spcPct val="100000"/>
              </a:lnSpc>
              <a:spcBef>
                <a:spcPts val="100"/>
              </a:spcBef>
            </a:pPr>
            <a:r>
              <a:rPr lang="en-US" sz="1000" spc="90" dirty="0">
                <a:latin typeface="Cambria"/>
                <a:cs typeface="Cambria"/>
              </a:rPr>
              <a:t>U.S. </a:t>
            </a:r>
            <a:r>
              <a:rPr lang="en-US" sz="1000" spc="-20" dirty="0">
                <a:latin typeface="Cambria"/>
                <a:cs typeface="Cambria"/>
              </a:rPr>
              <a:t>Department </a:t>
            </a:r>
            <a:r>
              <a:rPr lang="en-US" sz="1000" dirty="0">
                <a:latin typeface="Cambria"/>
                <a:cs typeface="Cambria"/>
              </a:rPr>
              <a:t>of </a:t>
            </a:r>
            <a:r>
              <a:rPr lang="en-US" sz="1000" spc="-5" dirty="0">
                <a:latin typeface="Cambria"/>
                <a:cs typeface="Cambria"/>
              </a:rPr>
              <a:t>Health </a:t>
            </a:r>
            <a:r>
              <a:rPr lang="en-US" sz="1000" spc="-40" dirty="0">
                <a:latin typeface="Cambria"/>
                <a:cs typeface="Cambria"/>
              </a:rPr>
              <a:t>and </a:t>
            </a:r>
            <a:r>
              <a:rPr lang="en-US" sz="1000" spc="20" dirty="0">
                <a:latin typeface="Cambria"/>
                <a:cs typeface="Cambria"/>
              </a:rPr>
              <a:t>Human </a:t>
            </a:r>
            <a:r>
              <a:rPr lang="en-US" sz="1000" spc="-35" dirty="0">
                <a:latin typeface="Cambria"/>
                <a:cs typeface="Cambria"/>
              </a:rPr>
              <a:t>Services </a:t>
            </a:r>
          </a:p>
          <a:p>
            <a:pPr marL="12700" marR="5080">
              <a:lnSpc>
                <a:spcPct val="100000"/>
              </a:lnSpc>
              <a:spcBef>
                <a:spcPts val="100"/>
              </a:spcBef>
            </a:pPr>
            <a:r>
              <a:rPr lang="en-US" sz="1000" spc="-5" dirty="0">
                <a:latin typeface="Cambria"/>
                <a:cs typeface="Cambria"/>
              </a:rPr>
              <a:t>Centers </a:t>
            </a:r>
            <a:r>
              <a:rPr lang="en-US" sz="1000" spc="-20" dirty="0">
                <a:latin typeface="Cambria"/>
                <a:cs typeface="Cambria"/>
              </a:rPr>
              <a:t>for </a:t>
            </a:r>
            <a:r>
              <a:rPr lang="en-US" sz="1000" spc="-15" dirty="0">
                <a:latin typeface="Cambria"/>
                <a:cs typeface="Cambria"/>
              </a:rPr>
              <a:t>Medicare </a:t>
            </a:r>
            <a:r>
              <a:rPr lang="en-US" sz="1000" spc="45" dirty="0">
                <a:latin typeface="Cambria"/>
                <a:cs typeface="Cambria"/>
              </a:rPr>
              <a:t>&amp; </a:t>
            </a:r>
            <a:r>
              <a:rPr lang="en-US" sz="1000" spc="-10" dirty="0">
                <a:latin typeface="Cambria"/>
                <a:cs typeface="Cambria"/>
              </a:rPr>
              <a:t>Medicaid </a:t>
            </a:r>
            <a:r>
              <a:rPr lang="en-US" sz="1000" spc="-35" dirty="0">
                <a:latin typeface="Cambria"/>
                <a:cs typeface="Cambria"/>
              </a:rPr>
              <a:t>Services </a:t>
            </a:r>
            <a:endParaRPr lang="en-US" sz="1000" spc="-35" dirty="0">
              <a:solidFill>
                <a:srgbClr val="4F009E"/>
              </a:solidFill>
              <a:latin typeface="Cambria"/>
              <a:cs typeface="Cambria"/>
            </a:endParaRPr>
          </a:p>
          <a:p>
            <a:pPr marL="12700" marR="5080">
              <a:lnSpc>
                <a:spcPct val="100000"/>
              </a:lnSpc>
              <a:spcBef>
                <a:spcPts val="100"/>
              </a:spcBef>
            </a:pPr>
            <a:r>
              <a:rPr lang="en-US" sz="1000" b="1" spc="-25" dirty="0">
                <a:solidFill>
                  <a:srgbClr val="4F009E"/>
                </a:solidFill>
                <a:latin typeface="Book Antiqua"/>
                <a:cs typeface="Book Antiqua"/>
                <a:hlinkClick r:id="rId4"/>
              </a:rPr>
              <a:t>www.cms.hhs.gov</a:t>
            </a:r>
            <a:endParaRPr lang="en-US" sz="1000" dirty="0">
              <a:latin typeface="Book Antiqua"/>
              <a:cs typeface="Book Antiqua"/>
            </a:endParaRPr>
          </a:p>
          <a:p>
            <a:pPr marL="12700">
              <a:lnSpc>
                <a:spcPct val="100000"/>
              </a:lnSpc>
              <a:spcBef>
                <a:spcPts val="15"/>
              </a:spcBef>
            </a:pPr>
            <a:r>
              <a:rPr lang="en-US" sz="1000" spc="-35" dirty="0">
                <a:latin typeface="Cambria"/>
                <a:cs typeface="Cambria"/>
              </a:rPr>
              <a:t>1-877-267-2323, </a:t>
            </a:r>
            <a:r>
              <a:rPr lang="en-US" sz="1000" spc="30" dirty="0">
                <a:latin typeface="Cambria"/>
                <a:cs typeface="Cambria"/>
              </a:rPr>
              <a:t>Menu </a:t>
            </a:r>
            <a:r>
              <a:rPr lang="en-US" sz="1000" spc="20" dirty="0">
                <a:latin typeface="Cambria"/>
                <a:cs typeface="Cambria"/>
              </a:rPr>
              <a:t>Option </a:t>
            </a:r>
            <a:r>
              <a:rPr lang="en-US" sz="1000" spc="-15" dirty="0">
                <a:latin typeface="Cambria"/>
                <a:cs typeface="Cambria"/>
              </a:rPr>
              <a:t>4, </a:t>
            </a:r>
            <a:r>
              <a:rPr lang="en-US" sz="1000" dirty="0">
                <a:latin typeface="Cambria"/>
                <a:cs typeface="Cambria"/>
              </a:rPr>
              <a:t>Ext.</a:t>
            </a:r>
            <a:r>
              <a:rPr lang="en-US" sz="1000" spc="185" dirty="0">
                <a:latin typeface="Cambria"/>
                <a:cs typeface="Cambria"/>
              </a:rPr>
              <a:t> </a:t>
            </a:r>
            <a:r>
              <a:rPr lang="en-US" sz="1000" spc="-70" dirty="0">
                <a:latin typeface="Cambria"/>
                <a:cs typeface="Cambria"/>
              </a:rPr>
              <a:t>61565</a:t>
            </a:r>
            <a:endParaRPr lang="en-US" sz="1000" dirty="0">
              <a:latin typeface="Cambria"/>
              <a:cs typeface="Cambria"/>
            </a:endParaRPr>
          </a:p>
        </p:txBody>
      </p:sp>
      <p:sp>
        <p:nvSpPr>
          <p:cNvPr id="13" name="Rectangle 12"/>
          <p:cNvSpPr/>
          <p:nvPr/>
        </p:nvSpPr>
        <p:spPr>
          <a:xfrm>
            <a:off x="336526" y="8612008"/>
            <a:ext cx="7287081" cy="396910"/>
          </a:xfrm>
          <a:prstGeom prst="rect">
            <a:avLst/>
          </a:prstGeom>
        </p:spPr>
        <p:txBody>
          <a:bodyPr wrap="square">
            <a:spAutoFit/>
          </a:bodyPr>
          <a:lstStyle/>
          <a:p>
            <a:pPr marL="12700" marR="5080">
              <a:lnSpc>
                <a:spcPct val="100000"/>
              </a:lnSpc>
              <a:spcBef>
                <a:spcPts val="5"/>
              </a:spcBef>
            </a:pPr>
            <a:r>
              <a:rPr lang="en-US" sz="1000" spc="55" dirty="0">
                <a:latin typeface="+mj-lt"/>
                <a:cs typeface="Cambria"/>
              </a:rPr>
              <a:t>To </a:t>
            </a:r>
            <a:r>
              <a:rPr lang="en-US" sz="1000" spc="-60" dirty="0">
                <a:latin typeface="+mj-lt"/>
                <a:cs typeface="Cambria"/>
              </a:rPr>
              <a:t>see </a:t>
            </a:r>
            <a:r>
              <a:rPr lang="en-US" sz="1000" spc="5" dirty="0">
                <a:latin typeface="+mj-lt"/>
                <a:cs typeface="Cambria"/>
              </a:rPr>
              <a:t>if </a:t>
            </a:r>
            <a:r>
              <a:rPr lang="en-US" sz="1000" spc="-45" dirty="0">
                <a:latin typeface="+mj-lt"/>
                <a:cs typeface="Cambria"/>
              </a:rPr>
              <a:t>any </a:t>
            </a:r>
            <a:r>
              <a:rPr lang="en-US" sz="1000" spc="-35" dirty="0">
                <a:latin typeface="+mj-lt"/>
                <a:cs typeface="Cambria"/>
              </a:rPr>
              <a:t>other </a:t>
            </a:r>
            <a:r>
              <a:rPr lang="en-US" sz="1000" spc="-60" dirty="0">
                <a:latin typeface="+mj-lt"/>
                <a:cs typeface="Cambria"/>
              </a:rPr>
              <a:t>states </a:t>
            </a:r>
            <a:r>
              <a:rPr lang="en-US" sz="1000" spc="-45" dirty="0">
                <a:latin typeface="+mj-lt"/>
                <a:cs typeface="Cambria"/>
              </a:rPr>
              <a:t>have added </a:t>
            </a:r>
            <a:r>
              <a:rPr lang="en-US" sz="1000" spc="-85" dirty="0">
                <a:latin typeface="+mj-lt"/>
                <a:cs typeface="Cambria"/>
              </a:rPr>
              <a:t>a </a:t>
            </a:r>
            <a:r>
              <a:rPr lang="en-US" sz="1000" spc="-15" dirty="0">
                <a:latin typeface="+mj-lt"/>
                <a:cs typeface="Cambria"/>
              </a:rPr>
              <a:t>premium </a:t>
            </a:r>
            <a:r>
              <a:rPr lang="en-US" sz="1000" spc="-50" dirty="0">
                <a:latin typeface="+mj-lt"/>
                <a:cs typeface="Cambria"/>
              </a:rPr>
              <a:t>assistance </a:t>
            </a:r>
            <a:r>
              <a:rPr lang="en-US" sz="1000" spc="-35" dirty="0">
                <a:latin typeface="+mj-lt"/>
                <a:cs typeface="Cambria"/>
              </a:rPr>
              <a:t>program </a:t>
            </a:r>
            <a:r>
              <a:rPr lang="en-US" sz="1000" spc="-30" dirty="0">
                <a:latin typeface="+mj-lt"/>
                <a:cs typeface="Cambria"/>
              </a:rPr>
              <a:t>since </a:t>
            </a:r>
            <a:r>
              <a:rPr lang="en-US" sz="1000" spc="-5" dirty="0">
                <a:latin typeface="+mj-lt"/>
                <a:cs typeface="Cambria"/>
              </a:rPr>
              <a:t>July </a:t>
            </a:r>
            <a:r>
              <a:rPr lang="en-US" sz="1000" spc="-35" dirty="0">
                <a:latin typeface="+mj-lt"/>
                <a:cs typeface="Cambria"/>
              </a:rPr>
              <a:t>31, </a:t>
            </a:r>
            <a:r>
              <a:rPr lang="en-US" sz="1000" spc="-50" dirty="0">
                <a:latin typeface="+mj-lt"/>
                <a:cs typeface="Cambria"/>
              </a:rPr>
              <a:t>2022, </a:t>
            </a:r>
            <a:r>
              <a:rPr lang="en-US" sz="1000" spc="-30" dirty="0">
                <a:latin typeface="+mj-lt"/>
                <a:cs typeface="Cambria"/>
              </a:rPr>
              <a:t>or </a:t>
            </a:r>
            <a:r>
              <a:rPr lang="en-US" sz="1000" spc="-20" dirty="0">
                <a:latin typeface="+mj-lt"/>
                <a:cs typeface="Cambria"/>
              </a:rPr>
              <a:t>for </a:t>
            </a:r>
            <a:r>
              <a:rPr lang="en-US" sz="1000" spc="-25" dirty="0">
                <a:latin typeface="+mj-lt"/>
                <a:cs typeface="Cambria"/>
              </a:rPr>
              <a:t>more </a:t>
            </a:r>
            <a:r>
              <a:rPr lang="en-US" sz="1000" spc="-20" dirty="0">
                <a:latin typeface="+mj-lt"/>
                <a:cs typeface="Cambria"/>
              </a:rPr>
              <a:t>information </a:t>
            </a:r>
            <a:r>
              <a:rPr lang="en-US" sz="1000" spc="-5" dirty="0">
                <a:latin typeface="+mj-lt"/>
                <a:cs typeface="Cambria"/>
              </a:rPr>
              <a:t>on </a:t>
            </a:r>
            <a:r>
              <a:rPr lang="en-US" sz="1000" spc="-40" dirty="0">
                <a:latin typeface="+mj-lt"/>
                <a:cs typeface="Cambria"/>
              </a:rPr>
              <a:t>special </a:t>
            </a:r>
            <a:r>
              <a:rPr lang="en-US" sz="1000" spc="-20" dirty="0">
                <a:latin typeface="+mj-lt"/>
                <a:cs typeface="Cambria"/>
              </a:rPr>
              <a:t>enrollment </a:t>
            </a:r>
            <a:r>
              <a:rPr lang="en-US" sz="1000" spc="-25" dirty="0">
                <a:latin typeface="+mj-lt"/>
                <a:cs typeface="Cambria"/>
              </a:rPr>
              <a:t>rights, </a:t>
            </a:r>
            <a:r>
              <a:rPr lang="en-US" sz="1000" spc="-30" dirty="0">
                <a:latin typeface="+mj-lt"/>
                <a:cs typeface="Cambria"/>
              </a:rPr>
              <a:t>contact either:</a:t>
            </a:r>
            <a:endParaRPr lang="en-US" sz="1000" dirty="0">
              <a:latin typeface="+mj-lt"/>
              <a:cs typeface="Cambria"/>
            </a:endParaRPr>
          </a:p>
        </p:txBody>
      </p:sp>
      <p:graphicFrame>
        <p:nvGraphicFramePr>
          <p:cNvPr id="14" name="Table 13"/>
          <p:cNvGraphicFramePr>
            <a:graphicFrameLocks noGrp="1"/>
          </p:cNvGraphicFramePr>
          <p:nvPr>
            <p:extLst>
              <p:ext uri="{D42A27DB-BD31-4B8C-83A1-F6EECF244321}">
                <p14:modId xmlns:p14="http://schemas.microsoft.com/office/powerpoint/2010/main" val="1744825395"/>
              </p:ext>
            </p:extLst>
          </p:nvPr>
        </p:nvGraphicFramePr>
        <p:xfrm>
          <a:off x="336526" y="923084"/>
          <a:ext cx="7239000" cy="577842"/>
        </p:xfrm>
        <a:graphic>
          <a:graphicData uri="http://schemas.openxmlformats.org/drawingml/2006/table">
            <a:tbl>
              <a:tblPr/>
              <a:tblGrid>
                <a:gridCol w="3714352">
                  <a:extLst>
                    <a:ext uri="{9D8B030D-6E8A-4147-A177-3AD203B41FA5}">
                      <a16:colId xmlns:a16="http://schemas.microsoft.com/office/drawing/2014/main" val="243074282"/>
                    </a:ext>
                  </a:extLst>
                </a:gridCol>
                <a:gridCol w="3524648">
                  <a:extLst>
                    <a:ext uri="{9D8B030D-6E8A-4147-A177-3AD203B41FA5}">
                      <a16:colId xmlns:a16="http://schemas.microsoft.com/office/drawing/2014/main" val="33434242"/>
                    </a:ext>
                  </a:extLst>
                </a:gridCol>
              </a:tblGrid>
              <a:tr h="215737">
                <a:tc>
                  <a:txBody>
                    <a:bodyPr/>
                    <a:lstStyle/>
                    <a:p>
                      <a:pPr marL="917575" marR="0">
                        <a:lnSpc>
                          <a:spcPts val="1280"/>
                        </a:lnSpc>
                        <a:spcBef>
                          <a:spcPts val="0"/>
                        </a:spcBef>
                        <a:spcAft>
                          <a:spcPts val="0"/>
                        </a:spcAft>
                        <a:tabLst>
                          <a:tab pos="193421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LOUISIANA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12065" marR="0" algn="ctr">
                        <a:lnSpc>
                          <a:spcPts val="1280"/>
                        </a:lnSpc>
                        <a:spcBef>
                          <a:spcPts val="0"/>
                        </a:spcBef>
                        <a:spcAft>
                          <a:spcPts val="0"/>
                        </a:spcAft>
                        <a:tabLst>
                          <a:tab pos="81470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NEVADA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2034046614"/>
                  </a:ext>
                </a:extLst>
              </a:tr>
              <a:tr h="362105">
                <a:tc>
                  <a:txBody>
                    <a:bodyPr/>
                    <a:lstStyle/>
                    <a:p>
                      <a:pPr marL="74930" marR="9334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me</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d</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g</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v</a:t>
                      </a:r>
                      <a:r>
                        <a:rPr lang="en-US" sz="900" u="none" strike="noStrike" spc="3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5"/>
                        </a:rPr>
                        <a:t> </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o</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r</a:t>
                      </a:r>
                      <a:r>
                        <a:rPr lang="en-US" sz="900" spc="3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dh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.g</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ov</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h</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6"/>
                        </a:rPr>
                        <a:t>p</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1-888-342-6207</a:t>
                      </a:r>
                      <a:r>
                        <a:rPr lang="en-US" sz="900" spc="3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hotline)</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or</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1-855-618-5488</a:t>
                      </a:r>
                      <a:r>
                        <a:rPr lang="en-US" sz="900" spc="-19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dirty="0" err="1">
                          <a:solidFill>
                            <a:srgbClr val="595959"/>
                          </a:solidFill>
                          <a:effectLst/>
                          <a:latin typeface="Calibri" panose="020F0502020204030204" pitchFamily="34" charset="0"/>
                          <a:ea typeface="Cambria" panose="02040503050406030204" pitchFamily="18" charset="0"/>
                          <a:cs typeface="Cambria" panose="02040503050406030204" pitchFamily="18" charset="0"/>
                        </a:rPr>
                        <a:t>LaHIPP</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6200" marR="1374775">
                        <a:lnSpc>
                          <a:spcPct val="101000"/>
                        </a:lnSpc>
                        <a:spcBef>
                          <a:spcPts val="0"/>
                        </a:spcBef>
                        <a:spcAft>
                          <a:spcPts val="0"/>
                        </a:spcAft>
                      </a:pP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d</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d</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spc="1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spc="5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dh</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fp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nv</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g</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7"/>
                        </a:rPr>
                        <a:t>v</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6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1-800-992-0900</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216605982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24022730"/>
              </p:ext>
            </p:extLst>
          </p:nvPr>
        </p:nvGraphicFramePr>
        <p:xfrm>
          <a:off x="336526" y="1507899"/>
          <a:ext cx="7239000" cy="2866517"/>
        </p:xfrm>
        <a:graphic>
          <a:graphicData uri="http://schemas.openxmlformats.org/drawingml/2006/table">
            <a:tbl>
              <a:tblPr/>
              <a:tblGrid>
                <a:gridCol w="3710425">
                  <a:extLst>
                    <a:ext uri="{9D8B030D-6E8A-4147-A177-3AD203B41FA5}">
                      <a16:colId xmlns:a16="http://schemas.microsoft.com/office/drawing/2014/main" val="2625581153"/>
                    </a:ext>
                  </a:extLst>
                </a:gridCol>
                <a:gridCol w="3528575">
                  <a:extLst>
                    <a:ext uri="{9D8B030D-6E8A-4147-A177-3AD203B41FA5}">
                      <a16:colId xmlns:a16="http://schemas.microsoft.com/office/drawing/2014/main" val="419398535"/>
                    </a:ext>
                  </a:extLst>
                </a:gridCol>
              </a:tblGrid>
              <a:tr h="0">
                <a:tc>
                  <a:txBody>
                    <a:bodyPr/>
                    <a:lstStyle/>
                    <a:p>
                      <a:pPr marL="1087120" marR="0">
                        <a:lnSpc>
                          <a:spcPts val="1280"/>
                        </a:lnSpc>
                        <a:spcBef>
                          <a:spcPts val="0"/>
                        </a:spcBef>
                        <a:spcAft>
                          <a:spcPts val="0"/>
                        </a:spcAft>
                        <a:tabLst>
                          <a:tab pos="176339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MAINE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13335" marR="0" algn="ctr">
                        <a:lnSpc>
                          <a:spcPts val="1280"/>
                        </a:lnSpc>
                        <a:spcBef>
                          <a:spcPts val="0"/>
                        </a:spcBef>
                        <a:spcAft>
                          <a:spcPts val="0"/>
                        </a:spcAft>
                        <a:tabLst>
                          <a:tab pos="150812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NEW</a:t>
                      </a:r>
                      <a:r>
                        <a:rPr lang="en-US" sz="900" b="1" spc="-1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HAMPSHIRE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2050494382"/>
                  </a:ext>
                </a:extLst>
              </a:tr>
              <a:tr h="0">
                <a:tc>
                  <a:txBody>
                    <a:bodyPr/>
                    <a:lstStyle/>
                    <a:p>
                      <a:pPr marL="74930" marR="681355">
                        <a:lnSpc>
                          <a:spcPct val="10100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Enrollment</a:t>
                      </a:r>
                      <a:r>
                        <a:rPr lang="en-US" sz="900" spc="1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ht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w</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ww</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m</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n</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go</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v</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/dhh</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of</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l</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c</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o</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n</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fo</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r</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ms</a:t>
                      </a:r>
                      <a:r>
                        <a:rPr lang="en-US" sz="90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1-800-442-6003</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0">
                        <a:lnSpc>
                          <a:spcPct val="120000"/>
                        </a:lnSpc>
                        <a:spcBef>
                          <a:spcPts val="1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TTY:</a:t>
                      </a:r>
                      <a:r>
                        <a:rPr lang="en-US" sz="900" spc="-1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Maine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relay</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711</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681355">
                        <a:lnSpc>
                          <a:spcPct val="101000"/>
                        </a:lnSpc>
                        <a:spcBef>
                          <a:spcPts val="595"/>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Private Health Insurance Premium Webpage: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ht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w</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ww</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m</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n</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go</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v</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/dhh</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of</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l</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c</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i</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o</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n</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fo</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r</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8"/>
                        </a:rPr>
                        <a:t>ms</a:t>
                      </a:r>
                      <a:r>
                        <a:rPr lang="en-US" sz="90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131313"/>
                          </a:solidFill>
                          <a:effectLst/>
                          <a:latin typeface="Calibri" panose="020F0502020204030204" pitchFamily="34" charset="0"/>
                          <a:ea typeface="Cambria" panose="02040503050406030204" pitchFamily="18" charset="0"/>
                          <a:cs typeface="Cambria" panose="02040503050406030204" pitchFamily="18" charset="0"/>
                        </a:rPr>
                        <a:t>-800-977-6740.</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4930" marR="0">
                        <a:lnSpc>
                          <a:spcPct val="120000"/>
                        </a:lnSpc>
                        <a:spcBef>
                          <a:spcPts val="10"/>
                        </a:spcBef>
                        <a:spcAft>
                          <a:spcPts val="0"/>
                        </a:spcAft>
                      </a:pPr>
                      <a:r>
                        <a:rPr lang="en-US" sz="900">
                          <a:solidFill>
                            <a:srgbClr val="131313"/>
                          </a:solidFill>
                          <a:effectLst/>
                          <a:latin typeface="Calibri" panose="020F0502020204030204" pitchFamily="34" charset="0"/>
                          <a:ea typeface="Cambria" panose="02040503050406030204" pitchFamily="18" charset="0"/>
                          <a:cs typeface="Cambria" panose="02040503050406030204" pitchFamily="18" charset="0"/>
                        </a:rPr>
                        <a:t>TTY:</a:t>
                      </a:r>
                      <a:r>
                        <a:rPr lang="en-US" sz="900" spc="-15">
                          <a:solidFill>
                            <a:srgbClr val="131313"/>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131313"/>
                          </a:solidFill>
                          <a:effectLst/>
                          <a:latin typeface="Calibri" panose="020F0502020204030204" pitchFamily="34" charset="0"/>
                          <a:ea typeface="Cambria" panose="02040503050406030204" pitchFamily="18" charset="0"/>
                          <a:cs typeface="Cambria" panose="02040503050406030204" pitchFamily="18" charset="0"/>
                        </a:rPr>
                        <a:t>Maine</a:t>
                      </a:r>
                      <a:r>
                        <a:rPr lang="en-US" sz="900" spc="-5">
                          <a:solidFill>
                            <a:srgbClr val="131313"/>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131313"/>
                          </a:solidFill>
                          <a:effectLst/>
                          <a:latin typeface="Calibri" panose="020F0502020204030204" pitchFamily="34" charset="0"/>
                          <a:ea typeface="Cambria" panose="02040503050406030204" pitchFamily="18" charset="0"/>
                          <a:cs typeface="Cambria" panose="02040503050406030204" pitchFamily="18" charset="0"/>
                        </a:rPr>
                        <a:t>relay</a:t>
                      </a:r>
                      <a:r>
                        <a:rPr lang="en-US" sz="900" spc="-5">
                          <a:solidFill>
                            <a:srgbClr val="131313"/>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131313"/>
                          </a:solidFill>
                          <a:effectLst/>
                          <a:latin typeface="Calibri" panose="020F0502020204030204" pitchFamily="34" charset="0"/>
                          <a:ea typeface="Cambria" panose="02040503050406030204" pitchFamily="18" charset="0"/>
                          <a:cs typeface="Cambria" panose="02040503050406030204" pitchFamily="18" charset="0"/>
                        </a:rPr>
                        <a:t>711</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6200" marR="83883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4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9"/>
                        </a:rPr>
                        <a:t>https://www.dhhs.nh.gov/oii/hipp.htm</a:t>
                      </a:r>
                      <a:r>
                        <a:rPr lang="en-US" sz="900" spc="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603-271-5218</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6200" marR="0">
                        <a:lnSpc>
                          <a:spcPct val="101000"/>
                        </a:lnSpc>
                        <a:spcBef>
                          <a:spcPts val="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Toll</a:t>
                      </a:r>
                      <a:r>
                        <a:rPr lang="en-US" sz="900" spc="7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free</a:t>
                      </a:r>
                      <a:r>
                        <a:rPr lang="en-US" sz="900" spc="8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number</a:t>
                      </a:r>
                      <a:r>
                        <a:rPr lang="en-US" sz="900" spc="8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for</a:t>
                      </a:r>
                      <a:r>
                        <a:rPr lang="en-US" sz="900" spc="9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the</a:t>
                      </a:r>
                      <a:r>
                        <a:rPr lang="en-US" sz="900" spc="8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HIPP</a:t>
                      </a:r>
                      <a:r>
                        <a:rPr lang="en-US" sz="900" spc="7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program:</a:t>
                      </a:r>
                      <a:r>
                        <a:rPr lang="en-US" sz="900" spc="7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1-800-852-3345,</a:t>
                      </a:r>
                      <a:r>
                        <a:rPr lang="en-US" sz="900" spc="1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err="1">
                          <a:solidFill>
                            <a:srgbClr val="595959"/>
                          </a:solidFill>
                          <a:effectLst/>
                          <a:latin typeface="Calibri" panose="020F0502020204030204" pitchFamily="34" charset="0"/>
                          <a:ea typeface="Cambria" panose="02040503050406030204" pitchFamily="18" charset="0"/>
                          <a:cs typeface="Cambria" panose="02040503050406030204" pitchFamily="18" charset="0"/>
                        </a:rPr>
                        <a:t>ext</a:t>
                      </a:r>
                      <a:r>
                        <a:rPr lang="en-US" sz="900" spc="-19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5218</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150900716"/>
                  </a:ext>
                </a:extLst>
              </a:tr>
              <a:tr h="0">
                <a:tc>
                  <a:txBody>
                    <a:bodyPr/>
                    <a:lstStyle/>
                    <a:p>
                      <a:pPr marL="6985" marR="0" algn="ctr">
                        <a:lnSpc>
                          <a:spcPts val="1280"/>
                        </a:lnSpc>
                        <a:spcBef>
                          <a:spcPts val="0"/>
                        </a:spcBef>
                        <a:spcAft>
                          <a:spcPts val="0"/>
                        </a:spcAft>
                        <a:tabLst>
                          <a:tab pos="114681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NEW</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JERSEY	Medicaid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and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4445" marR="0" algn="ctr">
                        <a:lnSpc>
                          <a:spcPts val="1280"/>
                        </a:lnSpc>
                        <a:spcBef>
                          <a:spcPts val="0"/>
                        </a:spcBef>
                        <a:spcAft>
                          <a:spcPts val="0"/>
                        </a:spcAf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SOUTH</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DAKOTA</a:t>
                      </a:r>
                      <a:r>
                        <a:rPr lang="en-US" sz="900" b="1" spc="38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4034179375"/>
                  </a:ext>
                </a:extLst>
              </a:tr>
              <a:tr h="0">
                <a:tc>
                  <a:txBody>
                    <a:bodyPr/>
                    <a:lstStyle/>
                    <a:p>
                      <a:pPr marL="72390" marR="1381760">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n</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j</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u</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u</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m</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n</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se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v</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ces/</a:t>
                      </a:r>
                      <a:r>
                        <a:rPr lang="en-US" sz="900" u="none" strike="noStrike"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 </a:t>
                      </a:r>
                      <a:r>
                        <a:rPr lang="en-US" sz="900" u="sng"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dmahs</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/clients/</a:t>
                      </a:r>
                      <a:r>
                        <a:rPr lang="en-US" sz="900" u="sng" dirty="0" err="1">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medicaid</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0"/>
                        </a:rPr>
                        <a:t>/</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1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spc="6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5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609-631-2392</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215265">
                        <a:lnSpc>
                          <a:spcPct val="101000"/>
                        </a:lnSpc>
                        <a:spcBef>
                          <a:spcPts val="2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CHIP</a:t>
                      </a:r>
                      <a:r>
                        <a:rPr lang="en-US" sz="900" spc="7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7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1"/>
                        </a:rPr>
                        <a:t>http://www.njfamilycare.org/index.html</a:t>
                      </a:r>
                      <a:r>
                        <a:rPr lang="en-US" sz="900" spc="-19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CHIP</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1-800-701-0710</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2390" marR="1769745">
                        <a:lnSpc>
                          <a:spcPct val="10100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2"/>
                        </a:rPr>
                        <a:t>http://dss.sd.gov</a:t>
                      </a:r>
                      <a:r>
                        <a:rPr lang="en-US" sz="900" spc="-185">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2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1-888-828-0059</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34474629"/>
                  </a:ext>
                </a:extLst>
              </a:tr>
              <a:tr h="0">
                <a:tc>
                  <a:txBody>
                    <a:bodyPr/>
                    <a:lstStyle/>
                    <a:p>
                      <a:pPr marL="3175" marR="0" algn="ctr">
                        <a:lnSpc>
                          <a:spcPts val="1285"/>
                        </a:lnSpc>
                        <a:spcBef>
                          <a:spcPts val="5"/>
                        </a:spcBef>
                        <a:spcAft>
                          <a:spcPts val="0"/>
                        </a:spcAft>
                        <a:tabLst>
                          <a:tab pos="101409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NEW</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YORK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7620" marR="0" algn="ctr">
                        <a:lnSpc>
                          <a:spcPts val="1285"/>
                        </a:lnSpc>
                        <a:spcBef>
                          <a:spcPts val="5"/>
                        </a:spcBef>
                        <a:spcAft>
                          <a:spcPts val="0"/>
                        </a:spcAft>
                        <a:tabLst>
                          <a:tab pos="66929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TEXAS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3656778936"/>
                  </a:ext>
                </a:extLst>
              </a:tr>
              <a:tr h="0">
                <a:tc>
                  <a:txBody>
                    <a:bodyPr/>
                    <a:lstStyle/>
                    <a:p>
                      <a:pPr marL="72390" marR="0">
                        <a:lnSpc>
                          <a:spcPct val="10100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tp</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www</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h</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l</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th</a:t>
                      </a:r>
                      <a:r>
                        <a:rPr lang="en-US" sz="900" u="sng" spc="1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n</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y</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gov/</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h</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l</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_</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c</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r</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me</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d</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i</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c</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a</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3"/>
                        </a:rPr>
                        <a:t>d/</a:t>
                      </a:r>
                      <a:r>
                        <a:rPr lang="en-US" sz="900" spc="-5">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1-800-541-2831</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2390" marR="166814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://g</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h</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x</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4"/>
                        </a:rPr>
                        <a:t>m/</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1-800-440-0493</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12942849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4241386"/>
              </p:ext>
            </p:extLst>
          </p:nvPr>
        </p:nvGraphicFramePr>
        <p:xfrm>
          <a:off x="336526" y="4333739"/>
          <a:ext cx="7239000" cy="4275773"/>
        </p:xfrm>
        <a:graphic>
          <a:graphicData uri="http://schemas.openxmlformats.org/drawingml/2006/table">
            <a:tbl>
              <a:tblPr/>
              <a:tblGrid>
                <a:gridCol w="3710425">
                  <a:extLst>
                    <a:ext uri="{9D8B030D-6E8A-4147-A177-3AD203B41FA5}">
                      <a16:colId xmlns:a16="http://schemas.microsoft.com/office/drawing/2014/main" val="2625581153"/>
                    </a:ext>
                  </a:extLst>
                </a:gridCol>
                <a:gridCol w="3528575">
                  <a:extLst>
                    <a:ext uri="{9D8B030D-6E8A-4147-A177-3AD203B41FA5}">
                      <a16:colId xmlns:a16="http://schemas.microsoft.com/office/drawing/2014/main" val="419398535"/>
                    </a:ext>
                  </a:extLst>
                </a:gridCol>
              </a:tblGrid>
              <a:tr h="0">
                <a:tc>
                  <a:txBody>
                    <a:bodyPr/>
                    <a:lstStyle/>
                    <a:p>
                      <a:pPr marL="3175" marR="0" algn="ctr">
                        <a:lnSpc>
                          <a:spcPts val="1280"/>
                        </a:lnSpc>
                        <a:spcBef>
                          <a:spcPts val="0"/>
                        </a:spcBef>
                        <a:spcAft>
                          <a:spcPts val="0"/>
                        </a:spcAft>
                        <a:tabLst>
                          <a:tab pos="158242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NORTH</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CAROLINA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5080" marR="0" algn="ctr">
                        <a:lnSpc>
                          <a:spcPts val="1280"/>
                        </a:lnSpc>
                        <a:spcBef>
                          <a:spcPts val="0"/>
                        </a:spcBef>
                        <a:spcAft>
                          <a:spcPts val="0"/>
                        </a:spcAft>
                        <a:tabLst>
                          <a:tab pos="59817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UTAH	Medicaid</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and</a:t>
                      </a:r>
                      <a:r>
                        <a:rPr lang="en-US" sz="900" b="1" spc="-1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2050494382"/>
                  </a:ext>
                </a:extLst>
              </a:tr>
              <a:tr h="0">
                <a:tc>
                  <a:txBody>
                    <a:bodyPr/>
                    <a:lstStyle/>
                    <a:p>
                      <a:pPr marL="72390" marR="122237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spc="5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me</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d</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n</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dhh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gov</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5"/>
                        </a:rPr>
                        <a:t>/</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919-855-4100</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72390" marR="838835">
                        <a:lnSpc>
                          <a:spcPct val="101000"/>
                        </a:lnSpc>
                        <a:spcBef>
                          <a:spcPts val="0"/>
                        </a:spcBef>
                        <a:spcAft>
                          <a:spcPts val="0"/>
                        </a:spcAft>
                      </a:pP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d</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d</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spc="1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h</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t</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tp</a:t>
                      </a:r>
                      <a:r>
                        <a:rPr lang="en-US" sz="900" u="sng"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s</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10"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m</a:t>
                      </a:r>
                      <a:r>
                        <a:rPr lang="en-US" sz="900" u="sng" spc="10"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e</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d</a:t>
                      </a:r>
                      <a:r>
                        <a:rPr lang="en-US" sz="900" u="sng" spc="-10"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c</a:t>
                      </a:r>
                      <a:r>
                        <a:rPr lang="en-US" sz="900" u="sng" spc="10"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a:t>
                      </a:r>
                      <a:r>
                        <a:rPr lang="en-US" sz="900" u="sng" spc="-10"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i</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d</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u</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t</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ah</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u="sng" spc="-5"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go</a:t>
                      </a:r>
                      <a:r>
                        <a:rPr lang="en-US" sz="900" u="sng" spc="10"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v</a:t>
                      </a:r>
                      <a:r>
                        <a:rPr lang="en-US" sz="900" u="sng" dirty="0">
                          <a:solidFill>
                            <a:srgbClr val="0000FF"/>
                          </a:solidFill>
                          <a:effectLst/>
                          <a:uFill>
                            <a:solidFill>
                              <a:srgbClr val="0000FF"/>
                            </a:solidFill>
                          </a:uFill>
                          <a:latin typeface="Calibri" panose="020F0502020204030204" pitchFamily="34" charset="0"/>
                          <a:ea typeface="Cambria" panose="02040503050406030204" pitchFamily="18" charset="0"/>
                          <a:cs typeface="Cambria" panose="02040503050406030204" pitchFamily="18" charset="0"/>
                        </a:rPr>
                        <a:t>/</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CHIP</a:t>
                      </a:r>
                      <a:r>
                        <a:rPr lang="en-US" sz="900" spc="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3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6"/>
                        </a:rPr>
                        <a:t>http://health.utah.gov/chip</a:t>
                      </a:r>
                      <a:r>
                        <a:rPr lang="en-US" sz="900" spc="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1-877-543-7669</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3302852890"/>
                  </a:ext>
                </a:extLst>
              </a:tr>
              <a:tr h="0">
                <a:tc>
                  <a:txBody>
                    <a:bodyPr/>
                    <a:lstStyle/>
                    <a:p>
                      <a:pPr marL="5080" marR="0" algn="ctr">
                        <a:lnSpc>
                          <a:spcPts val="1375"/>
                        </a:lnSpc>
                        <a:spcBef>
                          <a:spcPts val="0"/>
                        </a:spcBef>
                        <a:spcAft>
                          <a:spcPts val="0"/>
                        </a:spcAft>
                        <a:tabLst>
                          <a:tab pos="142367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NORTH</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DAKOTA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6350" marR="0" algn="ctr">
                        <a:lnSpc>
                          <a:spcPts val="1375"/>
                        </a:lnSpc>
                        <a:spcBef>
                          <a:spcPts val="0"/>
                        </a:spcBef>
                        <a:spcAft>
                          <a:spcPts val="0"/>
                        </a:spcAf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VERMONT</a:t>
                      </a:r>
                      <a:r>
                        <a:rPr lang="en-US" sz="900" b="1" spc="28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1898573452"/>
                  </a:ext>
                </a:extLst>
              </a:tr>
              <a:tr h="0">
                <a:tc>
                  <a:txBody>
                    <a:bodyPr/>
                    <a:lstStyle/>
                    <a:p>
                      <a:pPr marL="72390" marR="21526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d</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gov/</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d</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se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v</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i</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c</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es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me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l</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se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v/</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me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i</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c</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7"/>
                        </a:rPr>
                        <a:t>d/</a:t>
                      </a:r>
                      <a:r>
                        <a:rPr lang="en-US" sz="900" spc="-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1-844-854-4825</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72390" marR="1046480">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w</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w</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g</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n</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m</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ou</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n</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g</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8"/>
                        </a:rPr>
                        <a:t>/</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1-800-250-8427</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771916977"/>
                  </a:ext>
                </a:extLst>
              </a:tr>
              <a:tr h="0">
                <a:tc>
                  <a:txBody>
                    <a:bodyPr/>
                    <a:lstStyle/>
                    <a:p>
                      <a:pPr marL="5715" marR="0" algn="ctr">
                        <a:lnSpc>
                          <a:spcPts val="1375"/>
                        </a:lnSpc>
                        <a:spcBef>
                          <a:spcPts val="0"/>
                        </a:spcBef>
                        <a:spcAft>
                          <a:spcPts val="0"/>
                        </a:spcAft>
                        <a:tabLst>
                          <a:tab pos="109664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OKLAHOMA	Medicaid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and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6985" marR="0" algn="ctr">
                        <a:lnSpc>
                          <a:spcPts val="1375"/>
                        </a:lnSpc>
                        <a:spcBef>
                          <a:spcPts val="0"/>
                        </a:spcBef>
                        <a:spcAft>
                          <a:spcPts val="0"/>
                        </a:spcAft>
                        <a:tabLst>
                          <a:tab pos="89535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VIRGINIA	Medicaid</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and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3932138188"/>
                  </a:ext>
                </a:extLst>
              </a:tr>
              <a:tr h="0">
                <a:tc>
                  <a:txBody>
                    <a:bodyPr/>
                    <a:lstStyle/>
                    <a:p>
                      <a:pPr marL="72390" marR="122237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w</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w</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n</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u</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e</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k</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aho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m</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19"/>
                        </a:rPr>
                        <a:t>g</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1-888-365-3742</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607060" marR="488315" indent="-53530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spc="10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ov</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r</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v</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g/</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n</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fa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m</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i</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se</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l</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0"/>
                        </a:rPr>
                        <a:t>ect</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1"/>
                        </a:rPr>
                        <a:t>https://www.coverva.org/en/hipp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5"/>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Medicaid</a:t>
                      </a:r>
                      <a:r>
                        <a:rPr lang="en-US" sz="900" spc="7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2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1-800-432-5924</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25"/>
                        </a:spcBef>
                        <a:spcAft>
                          <a:spcPts val="0"/>
                        </a:spcAft>
                        <a:tabLst>
                          <a:tab pos="1054100" algn="l"/>
                        </a:tabLs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CHIP</a:t>
                      </a:r>
                      <a:r>
                        <a:rPr lang="en-US" sz="900" spc="13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	1-800-432-5924</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2507227495"/>
                  </a:ext>
                </a:extLst>
              </a:tr>
              <a:tr h="0">
                <a:tc>
                  <a:txBody>
                    <a:bodyPr/>
                    <a:lstStyle/>
                    <a:p>
                      <a:pPr marL="3175" marR="0" algn="ctr">
                        <a:lnSpc>
                          <a:spcPts val="1375"/>
                        </a:lnSpc>
                        <a:spcBef>
                          <a:spcPts val="0"/>
                        </a:spcBef>
                        <a:spcAft>
                          <a:spcPts val="0"/>
                        </a:spcAft>
                        <a:tabLst>
                          <a:tab pos="83248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OREGON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4445" marR="0" algn="ctr">
                        <a:lnSpc>
                          <a:spcPts val="1375"/>
                        </a:lnSpc>
                        <a:spcBef>
                          <a:spcPts val="0"/>
                        </a:spcBef>
                        <a:spcAft>
                          <a:spcPts val="0"/>
                        </a:spcAft>
                        <a:tabLst>
                          <a:tab pos="1240790"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WASHINGTON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2202508261"/>
                  </a:ext>
                </a:extLst>
              </a:tr>
              <a:tr h="0">
                <a:tc>
                  <a:txBody>
                    <a:bodyPr/>
                    <a:lstStyle/>
                    <a:p>
                      <a:pPr marL="72390" marR="527050">
                        <a:lnSpc>
                          <a:spcPct val="102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://h</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gon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g</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v/</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ag</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es</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nd</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x.</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2"/>
                        </a:rPr>
                        <a:t>x</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p:/</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g</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onh</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r</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gov/</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nd</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x</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es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ht</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m</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3"/>
                        </a:rPr>
                        <a:t>l</a:t>
                      </a:r>
                      <a:r>
                        <a:rPr lang="en-US" sz="900"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1-800-699-9075</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72390" marR="1644650">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a</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4"/>
                        </a:rPr>
                        <a:t>gov/</a:t>
                      </a:r>
                      <a:r>
                        <a:rPr lang="en-US" sz="900" spc="-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2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1-800-562-3022</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2361000150"/>
                  </a:ext>
                </a:extLst>
              </a:tr>
              <a:tr h="0">
                <a:tc>
                  <a:txBody>
                    <a:bodyPr/>
                    <a:lstStyle/>
                    <a:p>
                      <a:pPr marL="5080" marR="0" algn="ctr">
                        <a:lnSpc>
                          <a:spcPts val="1375"/>
                        </a:lnSpc>
                        <a:spcBef>
                          <a:spcPts val="0"/>
                        </a:spcBef>
                        <a:spcAft>
                          <a:spcPts val="0"/>
                        </a:spcAft>
                        <a:tabLst>
                          <a:tab pos="136715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PENNSYLVANIA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5080" marR="0" algn="ctr">
                        <a:lnSpc>
                          <a:spcPts val="1375"/>
                        </a:lnSpc>
                        <a:spcBef>
                          <a:spcPts val="0"/>
                        </a:spcBef>
                        <a:spcAft>
                          <a:spcPts val="0"/>
                        </a:spcAft>
                        <a:tabLst>
                          <a:tab pos="137223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WEST</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VIRGINIA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4042938212"/>
                  </a:ext>
                </a:extLst>
              </a:tr>
              <a:tr h="0">
                <a:tc>
                  <a:txBody>
                    <a:bodyPr/>
                    <a:lstStyle/>
                    <a:p>
                      <a:pPr marL="72390" marR="115570">
                        <a:lnSpc>
                          <a:spcPct val="10100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https://www.dhs.pa.gov/providers/Providers/Pages/Medical/HI</a:t>
                      </a:r>
                      <a:r>
                        <a:rPr lang="en-US" sz="900" u="none" strike="noStrike"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 </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5"/>
                        </a:rPr>
                        <a:t>PP-Program.aspx</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1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1-800-692-7462</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2390" marR="0">
                        <a:lnSpc>
                          <a:spcPts val="117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22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6"/>
                        </a:rPr>
                        <a:t>http://mywvhipp.com</a:t>
                      </a:r>
                      <a:r>
                        <a:rPr lang="en-US" sz="900" u="none" strike="noStrike">
                          <a:solidFill>
                            <a:srgbClr val="595959"/>
                          </a:solidFill>
                          <a:effectLst/>
                          <a:latin typeface="Calibri" panose="020F0502020204030204" pitchFamily="34" charset="0"/>
                          <a:ea typeface="Cambria" panose="02040503050406030204" pitchFamily="18" charset="0"/>
                          <a:cs typeface="Cambria" panose="02040503050406030204" pitchFamily="18" charset="0"/>
                          <a:hlinkClick r:id="rId26"/>
                        </a:rPr>
                        <a:t>/</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25"/>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Toll-free</a:t>
                      </a:r>
                      <a:r>
                        <a:rPr lang="en-US" sz="900" spc="20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9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1-855-MyWVHIPP</a:t>
                      </a:r>
                      <a:r>
                        <a:rPr lang="en-US" sz="900" spc="20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(1-855-699-8447)</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150900716"/>
                  </a:ext>
                </a:extLst>
              </a:tr>
              <a:tr h="0">
                <a:tc>
                  <a:txBody>
                    <a:bodyPr/>
                    <a:lstStyle/>
                    <a:p>
                      <a:pPr marL="5715" marR="0" algn="ctr">
                        <a:lnSpc>
                          <a:spcPts val="1375"/>
                        </a:lnSpc>
                        <a:spcBef>
                          <a:spcPts val="0"/>
                        </a:spcBef>
                        <a:spcAft>
                          <a:spcPts val="0"/>
                        </a:spcAft>
                        <a:tabLst>
                          <a:tab pos="133159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RHODE</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ISLAND	Medicaid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and</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8255" marR="0" algn="ctr">
                        <a:lnSpc>
                          <a:spcPts val="1375"/>
                        </a:lnSpc>
                        <a:spcBef>
                          <a:spcPts val="0"/>
                        </a:spcBef>
                        <a:spcAft>
                          <a:spcPts val="0"/>
                        </a:spcAft>
                        <a:tabLst>
                          <a:tab pos="105092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WISCONSIN	Medicaid</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and</a:t>
                      </a:r>
                      <a:r>
                        <a:rPr lang="en-US" sz="900" b="1" spc="-5"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CHIP</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4034179375"/>
                  </a:ext>
                </a:extLst>
              </a:tr>
              <a:tr h="0">
                <a:tc>
                  <a:txBody>
                    <a:bodyPr/>
                    <a:lstStyle/>
                    <a:p>
                      <a:pPr marL="72390" marR="1203960">
                        <a:lnSpc>
                          <a:spcPct val="101000"/>
                        </a:lnSpc>
                        <a:spcBef>
                          <a:spcPts val="0"/>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h</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t</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p</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w</a:t>
                      </a:r>
                      <a:r>
                        <a:rPr lang="en-US" sz="900" u="sng" spc="1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w</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w</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e</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ohh</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s</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.ri.</a:t>
                      </a:r>
                      <a:r>
                        <a:rPr lang="en-US" sz="900" u="sng" spc="-5">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gov</a:t>
                      </a:r>
                      <a:r>
                        <a:rPr lang="en-US" sz="900" u="sng">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7"/>
                        </a:rPr>
                        <a:t>/</a:t>
                      </a:r>
                      <a:r>
                        <a:rPr lang="en-US" sz="90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3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1-855-697-4347,</a:t>
                      </a:r>
                      <a:r>
                        <a:rPr lang="en-US" sz="900" spc="-2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or</a:t>
                      </a:r>
                      <a:r>
                        <a:rPr lang="en-US" sz="900" spc="-25">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401-462-0311</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5"/>
                        </a:spcBef>
                        <a:spcAft>
                          <a:spcPts val="0"/>
                        </a:spcAft>
                      </a:pP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(Direct</a:t>
                      </a:r>
                      <a:r>
                        <a:rPr lang="en-US" sz="900" spc="-3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RIte</a:t>
                      </a:r>
                      <a:r>
                        <a:rPr lang="en-US" sz="900" spc="-2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Share</a:t>
                      </a:r>
                      <a:r>
                        <a:rPr lang="en-US" sz="900" spc="-2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a:solidFill>
                            <a:srgbClr val="595959"/>
                          </a:solidFill>
                          <a:effectLst/>
                          <a:latin typeface="Calibri" panose="020F0502020204030204" pitchFamily="34" charset="0"/>
                          <a:ea typeface="Cambria" panose="02040503050406030204" pitchFamily="18" charset="0"/>
                          <a:cs typeface="Cambria" panose="02040503050406030204" pitchFamily="18" charset="0"/>
                        </a:rPr>
                        <a:t>Line)</a:t>
                      </a:r>
                      <a:endParaRPr lang="en-US" sz="110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2390" marR="0">
                        <a:lnSpc>
                          <a:spcPts val="117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01000"/>
                        </a:lnSpc>
                        <a:spcBef>
                          <a:spcPts val="25"/>
                        </a:spcBef>
                        <a:spcAft>
                          <a:spcPts val="0"/>
                        </a:spcAft>
                      </a:pP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8"/>
                        </a:rPr>
                        <a:t>https://www.dhs.wisconsin.gov/badgercareplus/p-10095.htm</a:t>
                      </a:r>
                      <a:r>
                        <a:rPr lang="en-US" sz="900" spc="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1-800-362-3002</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34474629"/>
                  </a:ext>
                </a:extLst>
              </a:tr>
              <a:tr h="0">
                <a:tc>
                  <a:txBody>
                    <a:bodyPr/>
                    <a:lstStyle/>
                    <a:p>
                      <a:pPr marL="3175" marR="0" algn="ctr">
                        <a:lnSpc>
                          <a:spcPts val="1375"/>
                        </a:lnSpc>
                        <a:spcBef>
                          <a:spcPts val="0"/>
                        </a:spcBef>
                        <a:spcAft>
                          <a:spcPts val="0"/>
                        </a:spcAft>
                        <a:tabLst>
                          <a:tab pos="155765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SOUTH</a:t>
                      </a:r>
                      <a:r>
                        <a:rPr lang="en-US" sz="900" b="1" spc="-10"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 </a:t>
                      </a: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CAROLINA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tc>
                  <a:txBody>
                    <a:bodyPr/>
                    <a:lstStyle/>
                    <a:p>
                      <a:pPr marL="4445" marR="0" algn="ctr">
                        <a:lnSpc>
                          <a:spcPts val="1375"/>
                        </a:lnSpc>
                        <a:spcBef>
                          <a:spcPts val="0"/>
                        </a:spcBef>
                        <a:spcAft>
                          <a:spcPts val="0"/>
                        </a:spcAft>
                        <a:tabLst>
                          <a:tab pos="969645" algn="l"/>
                        </a:tabLst>
                      </a:pPr>
                      <a:r>
                        <a:rPr lang="en-US" sz="900" b="1" dirty="0">
                          <a:solidFill>
                            <a:srgbClr val="FFFFFF"/>
                          </a:solidFill>
                          <a:effectLst/>
                          <a:latin typeface="Calibri" panose="020F0502020204030204" pitchFamily="34" charset="0"/>
                          <a:ea typeface="Cambria" panose="02040503050406030204" pitchFamily="18" charset="0"/>
                          <a:cs typeface="Cambria" panose="02040503050406030204" pitchFamily="18" charset="0"/>
                        </a:rPr>
                        <a:t>WYOMING	Medicaid</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82748"/>
                    </a:solidFill>
                  </a:tcPr>
                </a:tc>
                <a:extLst>
                  <a:ext uri="{0D108BD9-81ED-4DB2-BD59-A6C34878D82A}">
                    <a16:rowId xmlns:a16="http://schemas.microsoft.com/office/drawing/2014/main" val="3656778936"/>
                  </a:ext>
                </a:extLst>
              </a:tr>
              <a:tr h="0">
                <a:tc>
                  <a:txBody>
                    <a:bodyPr/>
                    <a:lstStyle/>
                    <a:p>
                      <a:pPr marL="72390" marR="1644650">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b</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s</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i</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t</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e</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a:t>
                      </a:r>
                      <a:r>
                        <a:rPr lang="en-US" sz="900" spc="2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www</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sc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dhh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s</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29"/>
                        </a:rPr>
                        <a:t>gov</a:t>
                      </a:r>
                      <a:r>
                        <a:rPr lang="en-US" sz="900" spc="-5" dirty="0">
                          <a:solidFill>
                            <a:srgbClr val="0000FF"/>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1-888-549-0820</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72390" marR="211455">
                        <a:lnSpc>
                          <a:spcPct val="101000"/>
                        </a:lnSpc>
                        <a:spcBef>
                          <a:spcPts val="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Website:</a:t>
                      </a:r>
                      <a:r>
                        <a:rPr lang="en-US" sz="900" spc="5"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ht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p</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th</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wy</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o</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.g</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o</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v</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/h</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l</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h</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r</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f</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i</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n</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me</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d</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i</a:t>
                      </a:r>
                      <a:r>
                        <a:rPr lang="en-US" sz="900" u="sng" spc="1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c</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i</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d</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/p</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og</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r</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ms</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t>
                      </a:r>
                      <a:r>
                        <a:rPr lang="en-US" sz="900" u="sng" spc="10"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a:t>
                      </a:r>
                      <a:r>
                        <a:rPr lang="en-US" sz="900" u="sng" spc="-5"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nd</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a:t>
                      </a:r>
                      <a:r>
                        <a:rPr lang="en-US" sz="900" u="none" strike="noStrike"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 </a:t>
                      </a:r>
                      <a:r>
                        <a:rPr lang="en-US" sz="900" u="sng" dirty="0">
                          <a:solidFill>
                            <a:srgbClr val="0000FF"/>
                          </a:solidFill>
                          <a:effectLst/>
                          <a:latin typeface="Calibri" panose="020F0502020204030204" pitchFamily="34" charset="0"/>
                          <a:ea typeface="Cambria" panose="02040503050406030204" pitchFamily="18" charset="0"/>
                          <a:cs typeface="Cambria" panose="02040503050406030204" pitchFamily="18" charset="0"/>
                          <a:hlinkClick r:id="rId30"/>
                        </a:rPr>
                        <a:t>eligibility/</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p>
                      <a:pPr marL="72390" marR="0">
                        <a:lnSpc>
                          <a:spcPct val="120000"/>
                        </a:lnSpc>
                        <a:spcBef>
                          <a:spcPts val="10"/>
                        </a:spcBef>
                        <a:spcAft>
                          <a:spcPts val="0"/>
                        </a:spcAft>
                      </a:pP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Phone:</a:t>
                      </a:r>
                      <a:r>
                        <a:rPr lang="en-US" sz="900" spc="1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 </a:t>
                      </a:r>
                      <a:r>
                        <a:rPr lang="en-US" sz="900" dirty="0">
                          <a:solidFill>
                            <a:srgbClr val="595959"/>
                          </a:solidFill>
                          <a:effectLst/>
                          <a:latin typeface="Calibri" panose="020F0502020204030204" pitchFamily="34" charset="0"/>
                          <a:ea typeface="Cambria" panose="02040503050406030204" pitchFamily="18" charset="0"/>
                          <a:cs typeface="Cambria" panose="02040503050406030204" pitchFamily="18" charset="0"/>
                        </a:rPr>
                        <a:t>1-800-251-1269</a:t>
                      </a:r>
                      <a:endParaRPr lang="en-US" sz="1100" dirty="0">
                        <a:solidFill>
                          <a:srgbClr val="595959"/>
                        </a:solidFill>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129428497"/>
                  </a:ext>
                </a:extLst>
              </a:tr>
            </a:tbl>
          </a:graphicData>
        </a:graphic>
      </p:graphicFrame>
      <p:sp>
        <p:nvSpPr>
          <p:cNvPr id="20" name="object 2"/>
          <p:cNvSpPr txBox="1">
            <a:spLocks/>
          </p:cNvSpPr>
          <p:nvPr/>
        </p:nvSpPr>
        <p:spPr>
          <a:xfrm>
            <a:off x="457811" y="201103"/>
            <a:ext cx="7117715" cy="743793"/>
          </a:xfrm>
          <a:prstGeom prst="rect">
            <a:avLst/>
          </a:prstGeom>
        </p:spPr>
        <p:txBody>
          <a:bodyPr vert="horz" wrap="square" lIns="0" tIns="12700" rIns="0" bIns="0" rtlCol="0">
            <a:spAutoFit/>
          </a:bodyPr>
          <a:lstStyle>
            <a:lvl1pPr>
              <a:defRPr>
                <a:latin typeface="+mj-lt"/>
                <a:ea typeface="+mj-ea"/>
                <a:cs typeface="+mj-cs"/>
              </a:defRPr>
            </a:lvl1pPr>
          </a:lstStyle>
          <a:p>
            <a:pPr marL="12700">
              <a:lnSpc>
                <a:spcPts val="5700"/>
              </a:lnSpc>
              <a:spcBef>
                <a:spcPts val="100"/>
              </a:spcBef>
            </a:pPr>
            <a:r>
              <a:rPr lang="en-US" sz="4800" b="1" kern="0" spc="-85" dirty="0"/>
              <a:t>Important Legal Notices</a:t>
            </a:r>
            <a:endParaRPr lang="en-US" sz="4800" b="1" u="sng" kern="0" spc="-65" dirty="0">
              <a:uFill>
                <a:solidFill>
                  <a:srgbClr val="000000"/>
                </a:solidFill>
              </a:uFill>
            </a:endParaRPr>
          </a:p>
        </p:txBody>
      </p:sp>
      <p:sp>
        <p:nvSpPr>
          <p:cNvPr id="7" name="Slide Number Placeholder 6"/>
          <p:cNvSpPr>
            <a:spLocks noGrp="1"/>
          </p:cNvSpPr>
          <p:nvPr>
            <p:ph type="sldNum" sz="quarter" idx="7"/>
          </p:nvPr>
        </p:nvSpPr>
        <p:spPr/>
        <p:txBody>
          <a:bodyPr/>
          <a:lstStyle/>
          <a:p>
            <a:pPr marL="25400">
              <a:lnSpc>
                <a:spcPts val="1835"/>
              </a:lnSpc>
            </a:pPr>
            <a:fld id="{81D60167-4931-47E6-BA6A-407CBD079E4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object 6"/>
          <p:cNvSpPr txBox="1">
            <a:spLocks noGrp="1"/>
          </p:cNvSpPr>
          <p:nvPr>
            <p:ph type="title"/>
          </p:nvPr>
        </p:nvSpPr>
        <p:spPr>
          <a:xfrm>
            <a:off x="200400" y="192208"/>
            <a:ext cx="2619000" cy="320601"/>
          </a:xfrm>
          <a:prstGeom prst="rect">
            <a:avLst/>
          </a:prstGeom>
        </p:spPr>
        <p:txBody>
          <a:bodyPr vert="horz" wrap="square" lIns="0" tIns="12700" rIns="0" bIns="0" rtlCol="0">
            <a:spAutoFit/>
          </a:bodyPr>
          <a:lstStyle/>
          <a:p>
            <a:pPr marL="12700">
              <a:lnSpc>
                <a:spcPct val="100000"/>
              </a:lnSpc>
              <a:spcBef>
                <a:spcPts val="100"/>
              </a:spcBef>
            </a:pPr>
            <a:r>
              <a:rPr sz="2000" spc="-60" dirty="0">
                <a:solidFill>
                  <a:srgbClr val="182748"/>
                </a:solidFill>
                <a:latin typeface="+mn-lt"/>
                <a:cs typeface="Times New Roman"/>
              </a:rPr>
              <a:t>LEGAL</a:t>
            </a:r>
            <a:r>
              <a:rPr sz="2000" spc="15" dirty="0">
                <a:solidFill>
                  <a:srgbClr val="182748"/>
                </a:solidFill>
                <a:latin typeface="+mn-lt"/>
                <a:cs typeface="Times New Roman"/>
              </a:rPr>
              <a:t> </a:t>
            </a:r>
            <a:r>
              <a:rPr sz="2000" spc="30" dirty="0">
                <a:solidFill>
                  <a:srgbClr val="182748"/>
                </a:solidFill>
                <a:latin typeface="+mn-lt"/>
                <a:cs typeface="Times New Roman"/>
              </a:rPr>
              <a:t>NOTICES</a:t>
            </a:r>
          </a:p>
        </p:txBody>
      </p:sp>
      <p:sp>
        <p:nvSpPr>
          <p:cNvPr id="8" name="object 8"/>
          <p:cNvSpPr txBox="1"/>
          <p:nvPr/>
        </p:nvSpPr>
        <p:spPr>
          <a:xfrm>
            <a:off x="4077176" y="222688"/>
            <a:ext cx="3546049" cy="9803966"/>
          </a:xfrm>
          <a:prstGeom prst="rect">
            <a:avLst/>
          </a:prstGeom>
        </p:spPr>
        <p:txBody>
          <a:bodyPr vert="horz" wrap="square" lIns="0" tIns="34290" rIns="0" bIns="0" rtlCol="0">
            <a:spAutoFit/>
          </a:bodyPr>
          <a:lstStyle/>
          <a:p>
            <a:pPr marL="126364" marR="393065" indent="-111125">
              <a:lnSpc>
                <a:spcPts val="910"/>
              </a:lnSpc>
              <a:buSzPct val="88888"/>
              <a:buFont typeface="Symbol"/>
              <a:buChar char=""/>
              <a:tabLst>
                <a:tab pos="113664" algn="l"/>
              </a:tabLst>
            </a:pPr>
            <a:r>
              <a:rPr sz="1000" dirty="0">
                <a:solidFill>
                  <a:srgbClr val="382E2C"/>
                </a:solidFill>
                <a:ea typeface="Cambria" panose="02040503050406030204" pitchFamily="18" charset="0"/>
                <a:cs typeface="Arial"/>
              </a:rPr>
              <a:t>all stages of reconstruction of the breast on which the mastectomy was  performed;</a:t>
            </a:r>
          </a:p>
          <a:p>
            <a:pPr marL="127000" marR="366395" indent="-111760">
              <a:lnSpc>
                <a:spcPts val="919"/>
              </a:lnSpc>
              <a:buSzPct val="88888"/>
              <a:buFont typeface="Symbol"/>
              <a:buChar char=""/>
              <a:tabLst>
                <a:tab pos="113030" algn="l"/>
              </a:tabLst>
            </a:pPr>
            <a:r>
              <a:rPr sz="1000" dirty="0">
                <a:solidFill>
                  <a:srgbClr val="382E2C"/>
                </a:solidFill>
                <a:ea typeface="Cambria" panose="02040503050406030204" pitchFamily="18" charset="0"/>
                <a:cs typeface="Arial"/>
              </a:rPr>
              <a:t>surgery and reconstruction of the other breast to produce a symmetrical  appearance;</a:t>
            </a:r>
          </a:p>
          <a:p>
            <a:pPr marL="127000" indent="-114300">
              <a:lnSpc>
                <a:spcPct val="100000"/>
              </a:lnSpc>
              <a:buSzPct val="88888"/>
              <a:buFont typeface="Symbol"/>
              <a:buChar char=""/>
              <a:tabLst>
                <a:tab pos="127000" algn="l"/>
              </a:tabLst>
            </a:pPr>
            <a:r>
              <a:rPr sz="1000" dirty="0">
                <a:solidFill>
                  <a:srgbClr val="382E2C"/>
                </a:solidFill>
                <a:ea typeface="Cambria" panose="02040503050406030204" pitchFamily="18" charset="0"/>
                <a:cs typeface="Arial"/>
              </a:rPr>
              <a:t>prostheses; and</a:t>
            </a:r>
          </a:p>
          <a:p>
            <a:pPr marL="113030" indent="-97790">
              <a:lnSpc>
                <a:spcPct val="100000"/>
              </a:lnSpc>
              <a:buSzPct val="88888"/>
              <a:buFont typeface="Symbol"/>
              <a:buChar char=""/>
              <a:tabLst>
                <a:tab pos="113664" algn="l"/>
              </a:tabLst>
            </a:pPr>
            <a:r>
              <a:rPr sz="1000" dirty="0">
                <a:solidFill>
                  <a:srgbClr val="382E2C"/>
                </a:solidFill>
                <a:ea typeface="Cambria" panose="02040503050406030204" pitchFamily="18" charset="0"/>
                <a:cs typeface="Arial"/>
              </a:rPr>
              <a:t>treatment of physical complications of the mastectomy, including lymphedema.</a:t>
            </a:r>
          </a:p>
          <a:p>
            <a:pPr marL="13335" marR="5080" algn="just">
              <a:lnSpc>
                <a:spcPts val="919"/>
              </a:lnSpc>
              <a:spcBef>
                <a:spcPts val="600"/>
              </a:spcBef>
            </a:pPr>
            <a:r>
              <a:rPr sz="1000" dirty="0">
                <a:solidFill>
                  <a:srgbClr val="382E2C"/>
                </a:solidFill>
                <a:ea typeface="Cambria" panose="02040503050406030204" pitchFamily="18" charset="0"/>
                <a:cs typeface="Arial"/>
              </a:rPr>
              <a:t>These benefits will be provided subject to the same deductibles and coinsurance  applicable to other benefits. If you have any questions, please speak with Human  Resources.</a:t>
            </a:r>
            <a:endParaRPr lang="en-US" sz="1000" dirty="0">
              <a:solidFill>
                <a:srgbClr val="382E2C"/>
              </a:solidFill>
              <a:ea typeface="Cambria" panose="02040503050406030204" pitchFamily="18" charset="0"/>
              <a:cs typeface="Arial"/>
            </a:endParaRPr>
          </a:p>
          <a:p>
            <a:pPr marL="13335" marR="5080" algn="just">
              <a:lnSpc>
                <a:spcPts val="919"/>
              </a:lnSpc>
              <a:spcBef>
                <a:spcPts val="600"/>
              </a:spcBef>
            </a:pPr>
            <a:endParaRPr sz="1000" dirty="0">
              <a:solidFill>
                <a:srgbClr val="382E2C"/>
              </a:solidFill>
              <a:ea typeface="Cambria" panose="02040503050406030204" pitchFamily="18" charset="0"/>
              <a:cs typeface="Arial"/>
            </a:endParaRPr>
          </a:p>
          <a:p>
            <a:pPr marL="15875">
              <a:lnSpc>
                <a:spcPts val="1050"/>
              </a:lnSpc>
            </a:pPr>
            <a:r>
              <a:rPr lang="en-US" sz="1000" b="1" dirty="0">
                <a:solidFill>
                  <a:srgbClr val="182748"/>
                </a:solidFill>
                <a:ea typeface="Cambria" panose="02040503050406030204" pitchFamily="18" charset="0"/>
                <a:cs typeface="Palatino Linotype"/>
              </a:rPr>
              <a:t>Mental Health Parity &amp; Addiction Equity Act Disclosure</a:t>
            </a:r>
          </a:p>
          <a:p>
            <a:pPr marL="12700">
              <a:lnSpc>
                <a:spcPts val="810"/>
              </a:lnSpc>
            </a:pPr>
            <a:r>
              <a:rPr lang="en-US" sz="1000" dirty="0">
                <a:solidFill>
                  <a:srgbClr val="382E2C"/>
                </a:solidFill>
                <a:ea typeface="Cambria" panose="02040503050406030204" pitchFamily="18" charset="0"/>
                <a:cs typeface="Arial"/>
              </a:rPr>
              <a:t>The Mental Health Parity &amp; Addiction Equity act of 2008 general requires group health plans and health insurance issuers to ensure that financial requirements (such as copays and deductibles) and treatment limitations (such as annual visit limits) applicable to mental health or substance use disorder benefits are no more restrictive that the predominant requirements or limitations applied to substantially all medical/surgical benefits. For information regarding the criteria for medical necessity deteminati0ons made under the Horizon BCBSNJ plan with respect to mental health or substance use disorder benefits, please contact your plan administrator at 1-800-355-BLUE.</a:t>
            </a:r>
          </a:p>
          <a:p>
            <a:pPr marL="15875" marR="255904">
              <a:lnSpc>
                <a:spcPts val="1050"/>
              </a:lnSpc>
              <a:spcBef>
                <a:spcPts val="600"/>
              </a:spcBef>
            </a:pPr>
            <a:r>
              <a:rPr lang="en-US" sz="1000" b="1" dirty="0">
                <a:solidFill>
                  <a:srgbClr val="182748"/>
                </a:solidFill>
                <a:ea typeface="Cambria" panose="02040503050406030204" pitchFamily="18" charset="0"/>
                <a:cs typeface="Palatino Linotype"/>
              </a:rPr>
              <a:t>Uniformed Services Employment and Reemployment Rights Act of  1994 (USERRA)</a:t>
            </a:r>
          </a:p>
          <a:p>
            <a:pPr marL="12700" marR="46355">
              <a:lnSpc>
                <a:spcPct val="84900"/>
              </a:lnSpc>
            </a:pPr>
            <a:r>
              <a:rPr lang="en-US" sz="1000" dirty="0">
                <a:solidFill>
                  <a:srgbClr val="382E2C"/>
                </a:solidFill>
                <a:ea typeface="Cambria" panose="02040503050406030204" pitchFamily="18" charset="0"/>
                <a:cs typeface="Arial"/>
              </a:rPr>
              <a:t>USERRA protects the job rights of individuals who voluntarily or involuntarily leave  employment positions to undertake military service or certain types of service in the  National Disaster Medical System. USERRA also prohibits employers from  discriminating against past and present members of the uniformed services, and  applicants to the uniformed services.</a:t>
            </a:r>
          </a:p>
          <a:p>
            <a:pPr marL="12700" marR="46355">
              <a:lnSpc>
                <a:spcPct val="84900"/>
              </a:lnSpc>
              <a:spcBef>
                <a:spcPts val="600"/>
              </a:spcBef>
            </a:pPr>
            <a:r>
              <a:rPr lang="en-US" sz="1000" dirty="0">
                <a:solidFill>
                  <a:srgbClr val="382E2C"/>
                </a:solidFill>
                <a:ea typeface="Cambria" panose="02040503050406030204" pitchFamily="18" charset="0"/>
                <a:cs typeface="Arial"/>
              </a:rPr>
              <a:t>If you leave your job to perform military service, you have the right to elect to  continue your existing employer-based health plan coverage for you and your  dependents for up to 24 months while in the military. Even if you don't elect to  continue coverage during your military service, you have the right to be reinstated  in your employer's health plan when you are reemployed, generally without any  waiting periods or exclusions (e.g., pre-existing condition exclusions) except for  service-connected illnesses or injuries. For assistance in filing a complaint, or for  any other information on USERRA, contact VETS at 1-866-4-USA-DOL or visit its  website at </a:t>
            </a:r>
            <a:r>
              <a:rPr lang="en-US" sz="1000" dirty="0">
                <a:solidFill>
                  <a:srgbClr val="382E2C"/>
                </a:solidFill>
                <a:ea typeface="Cambria" panose="02040503050406030204" pitchFamily="18" charset="0"/>
                <a:cs typeface="Arial"/>
                <a:hlinkClick r:id="rId3"/>
              </a:rPr>
              <a:t>http://www.dol.gov/vets.</a:t>
            </a:r>
          </a:p>
          <a:p>
            <a:pPr marL="15875" marR="255904">
              <a:lnSpc>
                <a:spcPts val="1050"/>
              </a:lnSpc>
              <a:spcBef>
                <a:spcPts val="600"/>
              </a:spcBef>
            </a:pPr>
            <a:r>
              <a:rPr lang="en-US" sz="1000" b="1" dirty="0">
                <a:solidFill>
                  <a:srgbClr val="182748"/>
                </a:solidFill>
                <a:ea typeface="Cambria" panose="02040503050406030204" pitchFamily="18" charset="0"/>
                <a:cs typeface="Palatino Linotype"/>
              </a:rPr>
              <a:t>Availability of Summary Health Information</a:t>
            </a:r>
          </a:p>
          <a:p>
            <a:pPr marL="12700" marR="46355">
              <a:lnSpc>
                <a:spcPct val="84900"/>
              </a:lnSpc>
            </a:pPr>
            <a:r>
              <a:rPr lang="en-US" sz="1000" dirty="0">
                <a:solidFill>
                  <a:srgbClr val="382E2C"/>
                </a:solidFill>
                <a:ea typeface="Cambria" panose="02040503050406030204" pitchFamily="18" charset="0"/>
                <a:cs typeface="Arial"/>
              </a:rPr>
              <a:t>As an employee, the health benefits available to you represent a significant  component of your compensation package. They also provide important protection  for you and your family in the case of illness or injury.</a:t>
            </a:r>
          </a:p>
          <a:p>
            <a:pPr marL="12700" marR="46355">
              <a:lnSpc>
                <a:spcPct val="84900"/>
              </a:lnSpc>
              <a:spcBef>
                <a:spcPts val="600"/>
              </a:spcBef>
            </a:pPr>
            <a:r>
              <a:rPr lang="en-US" sz="1000" dirty="0">
                <a:solidFill>
                  <a:srgbClr val="382E2C"/>
                </a:solidFill>
                <a:ea typeface="Cambria" panose="02040503050406030204" pitchFamily="18" charset="0"/>
                <a:cs typeface="Arial"/>
              </a:rPr>
              <a:t>Long Branch Board of Education offers a series of health coverage options. You  should receive a Summary of Benefits and Coverage (SBC) during Open  Enrollment. These documents summarize important information about all health  coverage options in a standard format. Please contact Human Resources if you  have any questions or did not receive your SBC.</a:t>
            </a:r>
          </a:p>
          <a:p>
            <a:pPr marL="15875" marR="255904">
              <a:lnSpc>
                <a:spcPts val="1050"/>
              </a:lnSpc>
              <a:spcBef>
                <a:spcPts val="600"/>
              </a:spcBef>
            </a:pPr>
            <a:r>
              <a:rPr lang="en-US" sz="1000" b="1" dirty="0">
                <a:solidFill>
                  <a:srgbClr val="182748"/>
                </a:solidFill>
                <a:ea typeface="Cambria" panose="02040503050406030204" pitchFamily="18" charset="0"/>
                <a:cs typeface="Palatino Linotype"/>
              </a:rPr>
              <a:t>Genetic Information Nondiscrimination Act of 2008</a:t>
            </a:r>
          </a:p>
          <a:p>
            <a:pPr marL="12700" marR="46355">
              <a:lnSpc>
                <a:spcPct val="84900"/>
              </a:lnSpc>
            </a:pPr>
            <a:r>
              <a:rPr lang="en-US" sz="1000" dirty="0">
                <a:solidFill>
                  <a:srgbClr val="382E2C"/>
                </a:solidFill>
                <a:ea typeface="Cambria" panose="02040503050406030204" pitchFamily="18" charset="0"/>
                <a:cs typeface="Arial"/>
              </a:rPr>
              <a:t>The Genetic Information Nondiscrimination Act of 2008 (“GINA”) protects employees against discrimination based on their genetic information. Unless otherwise permitted, your Employer may not request or require any genetic information from you or your family members.</a:t>
            </a:r>
          </a:p>
          <a:p>
            <a:pPr marL="12700" marR="46355">
              <a:lnSpc>
                <a:spcPct val="84900"/>
              </a:lnSpc>
              <a:spcBef>
                <a:spcPts val="600"/>
              </a:spcBef>
            </a:pPr>
            <a:r>
              <a:rPr lang="en-US" sz="1000" dirty="0">
                <a:solidFill>
                  <a:srgbClr val="382E2C"/>
                </a:solidFill>
                <a:ea typeface="Cambria" panose="02040503050406030204" pitchFamily="18" charset="0"/>
                <a:cs typeface="Arial"/>
              </a:rPr>
              <a:t>The Genetic Information Nondiscrimination Act of 2008 (GINA) prohibits employers and other entities coved by GINA Tile II from requesting or requiring genetic information of an individual or family member of the individual, except as specifically allowed by this law.  To comply with this law, we are asking that you do not provide any genetic information when responding to this request for medical information.  “Genetic Information” as defined by GINA, includes an individual’s family medical history, the results of an individual’s or family member’s genetic tests, the fact than an individual or individual’s family member sought or received genetic services, and genetic information of a fetus carried by an individual or family member receiving assistive reproductive services.</a:t>
            </a:r>
          </a:p>
          <a:p>
            <a:pPr marL="12700">
              <a:lnSpc>
                <a:spcPts val="810"/>
              </a:lnSpc>
              <a:spcBef>
                <a:spcPts val="620"/>
              </a:spcBef>
            </a:pPr>
            <a:endParaRPr sz="800" dirty="0">
              <a:solidFill>
                <a:srgbClr val="382E2C"/>
              </a:solidFill>
              <a:latin typeface="Cambria" panose="02040503050406030204" pitchFamily="18" charset="0"/>
              <a:ea typeface="Cambria" panose="02040503050406030204" pitchFamily="18" charset="0"/>
              <a:cs typeface="Arial"/>
            </a:endParaRPr>
          </a:p>
        </p:txBody>
      </p:sp>
      <p:sp>
        <p:nvSpPr>
          <p:cNvPr id="13" name="object 8"/>
          <p:cNvSpPr/>
          <p:nvPr/>
        </p:nvSpPr>
        <p:spPr>
          <a:xfrm flipH="1">
            <a:off x="431977"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15" name="object 8"/>
          <p:cNvSpPr/>
          <p:nvPr/>
        </p:nvSpPr>
        <p:spPr>
          <a:xfrm flipH="1">
            <a:off x="0"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17" name="object 7"/>
          <p:cNvSpPr txBox="1"/>
          <p:nvPr/>
        </p:nvSpPr>
        <p:spPr>
          <a:xfrm>
            <a:off x="100958" y="621604"/>
            <a:ext cx="3838684" cy="9589196"/>
          </a:xfrm>
          <a:prstGeom prst="rect">
            <a:avLst/>
          </a:prstGeom>
        </p:spPr>
        <p:txBody>
          <a:bodyPr vert="horz" wrap="square" lIns="0" tIns="12700" rIns="0" bIns="0" rtlCol="0">
            <a:noAutofit/>
          </a:bodyPr>
          <a:lstStyle/>
          <a:p>
            <a:pPr marL="14604">
              <a:lnSpc>
                <a:spcPct val="100000"/>
              </a:lnSpc>
            </a:pPr>
            <a:r>
              <a:rPr sz="1000" b="1" spc="-15" dirty="0">
                <a:solidFill>
                  <a:srgbClr val="182748"/>
                </a:solidFill>
                <a:ea typeface="Cambria" panose="02040503050406030204" pitchFamily="18" charset="0"/>
                <a:cs typeface="Arial" panose="020B0604020202020204" pitchFamily="34" charset="0"/>
              </a:rPr>
              <a:t>Patient Protection </a:t>
            </a:r>
            <a:r>
              <a:rPr sz="1000" b="1" spc="-25" dirty="0">
                <a:solidFill>
                  <a:srgbClr val="182748"/>
                </a:solidFill>
                <a:ea typeface="Cambria" panose="02040503050406030204" pitchFamily="18" charset="0"/>
                <a:cs typeface="Arial" panose="020B0604020202020204" pitchFamily="34" charset="0"/>
              </a:rPr>
              <a:t>and Affordable </a:t>
            </a:r>
            <a:r>
              <a:rPr sz="1000" b="1" spc="-40" dirty="0">
                <a:solidFill>
                  <a:srgbClr val="182748"/>
                </a:solidFill>
                <a:ea typeface="Cambria" panose="02040503050406030204" pitchFamily="18" charset="0"/>
                <a:cs typeface="Arial" panose="020B0604020202020204" pitchFamily="34" charset="0"/>
              </a:rPr>
              <a:t>Care</a:t>
            </a:r>
            <a:r>
              <a:rPr sz="1000" b="1" spc="-70" dirty="0">
                <a:solidFill>
                  <a:srgbClr val="182748"/>
                </a:solidFill>
                <a:ea typeface="Cambria" panose="02040503050406030204" pitchFamily="18" charset="0"/>
                <a:cs typeface="Arial" panose="020B0604020202020204" pitchFamily="34" charset="0"/>
              </a:rPr>
              <a:t> </a:t>
            </a:r>
            <a:r>
              <a:rPr sz="1000" b="1" spc="-25" dirty="0">
                <a:solidFill>
                  <a:srgbClr val="182748"/>
                </a:solidFill>
                <a:ea typeface="Cambria" panose="02040503050406030204" pitchFamily="18" charset="0"/>
                <a:cs typeface="Arial" panose="020B0604020202020204" pitchFamily="34" charset="0"/>
              </a:rPr>
              <a:t>Act</a:t>
            </a:r>
            <a:endParaRPr lang="en-US" sz="1000" b="1" spc="-25" dirty="0">
              <a:solidFill>
                <a:srgbClr val="182748"/>
              </a:solidFill>
              <a:ea typeface="Cambria" panose="02040503050406030204" pitchFamily="18" charset="0"/>
              <a:cs typeface="Arial" panose="020B0604020202020204" pitchFamily="34" charset="0"/>
            </a:endParaRPr>
          </a:p>
          <a:p>
            <a:pPr marL="14604">
              <a:lnSpc>
                <a:spcPct val="100000"/>
              </a:lnSpc>
            </a:pPr>
            <a:endParaRPr sz="1000" dirty="0">
              <a:solidFill>
                <a:srgbClr val="182748"/>
              </a:solidFill>
              <a:ea typeface="Cambria" panose="02040503050406030204" pitchFamily="18" charset="0"/>
              <a:cs typeface="Arial" panose="020B0604020202020204" pitchFamily="34" charset="0"/>
            </a:endParaRPr>
          </a:p>
          <a:p>
            <a:pPr marL="14604" marR="67945">
              <a:lnSpc>
                <a:spcPts val="810"/>
              </a:lnSpc>
            </a:pPr>
            <a:r>
              <a:rPr sz="1000" dirty="0">
                <a:solidFill>
                  <a:srgbClr val="382E2C"/>
                </a:solidFill>
                <a:ea typeface="Cambria" panose="02040503050406030204" pitchFamily="18" charset="0"/>
                <a:cs typeface="Arial" panose="020B0604020202020204" pitchFamily="34" charset="0"/>
              </a:rPr>
              <a:t>Please note: the</a:t>
            </a:r>
            <a:r>
              <a:rPr lang="en-US" sz="1000" dirty="0">
                <a:solidFill>
                  <a:srgbClr val="382E2C"/>
                </a:solidFill>
                <a:ea typeface="Cambria" panose="02040503050406030204" pitchFamily="18" charset="0"/>
                <a:cs typeface="Arial" panose="020B0604020202020204" pitchFamily="34" charset="0"/>
              </a:rPr>
              <a:t> </a:t>
            </a:r>
            <a:r>
              <a:rPr lang="en-US" sz="1000" dirty="0">
                <a:solidFill>
                  <a:srgbClr val="382E2C"/>
                </a:solidFill>
                <a:ea typeface="Cambria" panose="02040503050406030204" pitchFamily="18" charset="0"/>
                <a:cs typeface="Arial"/>
              </a:rPr>
              <a:t>Long Branch Board of Education</a:t>
            </a:r>
            <a:r>
              <a:rPr sz="1000" dirty="0">
                <a:solidFill>
                  <a:srgbClr val="382E2C"/>
                </a:solidFill>
                <a:ea typeface="Cambria" panose="02040503050406030204" pitchFamily="18" charset="0"/>
                <a:cs typeface="Arial" panose="020B0604020202020204" pitchFamily="34" charset="0"/>
              </a:rPr>
              <a:t> medical plans are considered  compliant with the Patient Protection and Affordable Care Act.</a:t>
            </a:r>
            <a:endParaRPr lang="en-US" sz="1000" dirty="0">
              <a:solidFill>
                <a:srgbClr val="382E2C"/>
              </a:solidFill>
              <a:ea typeface="Cambria" panose="02040503050406030204" pitchFamily="18" charset="0"/>
              <a:cs typeface="Arial" panose="020B0604020202020204" pitchFamily="34" charset="0"/>
            </a:endParaRPr>
          </a:p>
          <a:p>
            <a:pPr marL="14604" marR="67945">
              <a:lnSpc>
                <a:spcPts val="810"/>
              </a:lnSpc>
            </a:pPr>
            <a:endParaRPr sz="1000" dirty="0">
              <a:solidFill>
                <a:srgbClr val="382E2C"/>
              </a:solidFill>
              <a:ea typeface="Cambria" panose="02040503050406030204" pitchFamily="18" charset="0"/>
              <a:cs typeface="Arial" panose="020B0604020202020204" pitchFamily="34" charset="0"/>
            </a:endParaRPr>
          </a:p>
          <a:p>
            <a:pPr marL="12700" marR="43180">
              <a:lnSpc>
                <a:spcPts val="810"/>
              </a:lnSpc>
            </a:pPr>
            <a:r>
              <a:rPr lang="en-US" sz="1000" dirty="0">
                <a:solidFill>
                  <a:srgbClr val="382E2C"/>
                </a:solidFill>
                <a:ea typeface="Cambria" panose="02040503050406030204" pitchFamily="18" charset="0"/>
                <a:cs typeface="Arial"/>
              </a:rPr>
              <a:t>Long Branch Board of Education </a:t>
            </a:r>
            <a:r>
              <a:rPr sz="1000" dirty="0">
                <a:solidFill>
                  <a:srgbClr val="382E2C"/>
                </a:solidFill>
                <a:ea typeface="Cambria" panose="02040503050406030204" pitchFamily="18" charset="0"/>
                <a:cs typeface="Arial" panose="020B0604020202020204" pitchFamily="34" charset="0"/>
              </a:rPr>
              <a:t>reserves the right to modify, amend, suspend,  or terminate any plan, at any time, and for any reason without prior notification.  The plans described in this guide are governed by insurance contracts and plan  documents, which are available for examination upon request. We have attempted  to make the explanations of the plans in this guide as accurate as possible.</a:t>
            </a:r>
            <a:r>
              <a:rPr lang="en-US" sz="1000" dirty="0">
                <a:solidFill>
                  <a:srgbClr val="382E2C"/>
                </a:solidFill>
                <a:ea typeface="Cambria" panose="02040503050406030204" pitchFamily="18" charset="0"/>
                <a:cs typeface="Arial" panose="020B0604020202020204" pitchFamily="34" charset="0"/>
              </a:rPr>
              <a:t> </a:t>
            </a:r>
            <a:r>
              <a:rPr sz="1000" dirty="0">
                <a:solidFill>
                  <a:srgbClr val="382E2C"/>
                </a:solidFill>
                <a:ea typeface="Cambria" panose="02040503050406030204" pitchFamily="18" charset="0"/>
                <a:cs typeface="Arial" panose="020B0604020202020204" pitchFamily="34" charset="0"/>
              </a:rPr>
              <a:t>However, should there be a discrepancy between this guide and the provisions of</a:t>
            </a:r>
            <a:r>
              <a:rPr lang="en-US" sz="1000" dirty="0">
                <a:solidFill>
                  <a:srgbClr val="382E2C"/>
                </a:solidFill>
                <a:ea typeface="Cambria" panose="02040503050406030204" pitchFamily="18" charset="0"/>
                <a:cs typeface="Arial" panose="020B0604020202020204" pitchFamily="34" charset="0"/>
              </a:rPr>
              <a:t> </a:t>
            </a:r>
            <a:r>
              <a:rPr sz="1000" dirty="0">
                <a:solidFill>
                  <a:srgbClr val="382E2C"/>
                </a:solidFill>
                <a:ea typeface="Cambria" panose="02040503050406030204" pitchFamily="18" charset="0"/>
                <a:cs typeface="Arial" panose="020B0604020202020204" pitchFamily="34" charset="0"/>
              </a:rPr>
              <a:t>the insurance contracts or plan documents, the provisions of the insurance  contracts or plan documents will govern.</a:t>
            </a:r>
            <a:endParaRPr lang="en-US" sz="1000" dirty="0">
              <a:solidFill>
                <a:srgbClr val="382E2C"/>
              </a:solidFill>
              <a:ea typeface="Cambria" panose="02040503050406030204" pitchFamily="18" charset="0"/>
              <a:cs typeface="Arial" panose="020B0604020202020204" pitchFamily="34" charset="0"/>
            </a:endParaRPr>
          </a:p>
          <a:p>
            <a:pPr marL="12700" marR="43180">
              <a:lnSpc>
                <a:spcPts val="810"/>
              </a:lnSpc>
            </a:pPr>
            <a:endParaRPr sz="1000" dirty="0">
              <a:solidFill>
                <a:srgbClr val="382E2C"/>
              </a:solidFill>
              <a:ea typeface="Cambria" panose="02040503050406030204" pitchFamily="18" charset="0"/>
              <a:cs typeface="Arial" panose="020B0604020202020204" pitchFamily="34" charset="0"/>
            </a:endParaRPr>
          </a:p>
          <a:p>
            <a:pPr marL="12700">
              <a:lnSpc>
                <a:spcPct val="100000"/>
              </a:lnSpc>
            </a:pPr>
            <a:r>
              <a:rPr sz="1000" b="1" dirty="0">
                <a:solidFill>
                  <a:srgbClr val="182748"/>
                </a:solidFill>
                <a:ea typeface="Cambria" panose="02040503050406030204" pitchFamily="18" charset="0"/>
                <a:cs typeface="Arial" panose="020B0604020202020204" pitchFamily="34" charset="0"/>
              </a:rPr>
              <a:t>Notice </a:t>
            </a:r>
            <a:r>
              <a:rPr lang="en-US" sz="1000" b="1" dirty="0">
                <a:solidFill>
                  <a:srgbClr val="182748"/>
                </a:solidFill>
                <a:ea typeface="Cambria" panose="02040503050406030204" pitchFamily="18" charset="0"/>
                <a:cs typeface="Arial" panose="020B0604020202020204" pitchFamily="34" charset="0"/>
              </a:rPr>
              <a:t>of Special </a:t>
            </a:r>
            <a:r>
              <a:rPr sz="1000" b="1" dirty="0">
                <a:solidFill>
                  <a:srgbClr val="182748"/>
                </a:solidFill>
                <a:ea typeface="Cambria" panose="02040503050406030204" pitchFamily="18" charset="0"/>
                <a:cs typeface="Arial" panose="020B0604020202020204" pitchFamily="34" charset="0"/>
              </a:rPr>
              <a:t>Enrollmen</a:t>
            </a:r>
            <a:r>
              <a:rPr lang="en-US" sz="1000" b="1" dirty="0">
                <a:solidFill>
                  <a:srgbClr val="182748"/>
                </a:solidFill>
                <a:ea typeface="Cambria" panose="02040503050406030204" pitchFamily="18" charset="0"/>
                <a:cs typeface="Arial" panose="020B0604020202020204" pitchFamily="34" charset="0"/>
              </a:rPr>
              <a:t>t Period</a:t>
            </a:r>
            <a:endParaRPr sz="1000" dirty="0">
              <a:solidFill>
                <a:srgbClr val="182748"/>
              </a:solidFill>
              <a:ea typeface="Cambria" panose="02040503050406030204" pitchFamily="18" charset="0"/>
              <a:cs typeface="Arial" panose="020B0604020202020204" pitchFamily="34" charset="0"/>
            </a:endParaRPr>
          </a:p>
          <a:p>
            <a:pPr marL="12700" marR="116205">
              <a:lnSpc>
                <a:spcPts val="930"/>
              </a:lnSpc>
            </a:pPr>
            <a:r>
              <a:rPr sz="1000" b="1" dirty="0">
                <a:solidFill>
                  <a:srgbClr val="382E2C"/>
                </a:solidFill>
                <a:ea typeface="Cambria" panose="02040503050406030204" pitchFamily="18" charset="0"/>
                <a:cs typeface="Arial" panose="020B0604020202020204" pitchFamily="34" charset="0"/>
              </a:rPr>
              <a:t>Loss of other Coverage (excluding Medicaid or a State Children’s Health  Insurance Program)</a:t>
            </a:r>
            <a:endParaRPr sz="1000" dirty="0">
              <a:ea typeface="Cambria" panose="02040503050406030204" pitchFamily="18" charset="0"/>
              <a:cs typeface="Arial" panose="020B0604020202020204" pitchFamily="34" charset="0"/>
            </a:endParaRPr>
          </a:p>
          <a:p>
            <a:pPr marL="12700">
              <a:lnSpc>
                <a:spcPts val="810"/>
              </a:lnSpc>
            </a:pPr>
            <a:r>
              <a:rPr sz="1000" dirty="0">
                <a:solidFill>
                  <a:srgbClr val="382E2C"/>
                </a:solidFill>
                <a:ea typeface="Cambria" panose="02040503050406030204" pitchFamily="18" charset="0"/>
                <a:cs typeface="Arial" panose="020B0604020202020204" pitchFamily="34" charset="0"/>
              </a:rPr>
              <a:t>If you decline enrollment for yourself or for an eligible dependent (including your</a:t>
            </a:r>
            <a:r>
              <a:rPr lang="en-US" sz="1000" dirty="0">
                <a:solidFill>
                  <a:srgbClr val="382E2C"/>
                </a:solidFill>
                <a:ea typeface="Cambria" panose="02040503050406030204" pitchFamily="18" charset="0"/>
                <a:cs typeface="Arial" panose="020B0604020202020204" pitchFamily="34" charset="0"/>
              </a:rPr>
              <a:t> </a:t>
            </a:r>
            <a:r>
              <a:rPr sz="1000" dirty="0">
                <a:solidFill>
                  <a:srgbClr val="382E2C"/>
                </a:solidFill>
                <a:ea typeface="Cambria" panose="02040503050406030204" pitchFamily="18" charset="0"/>
                <a:cs typeface="Arial" panose="020B0604020202020204" pitchFamily="34" charset="0"/>
              </a:rPr>
              <a:t>spouse) while other health insurance or group health plan coverage is in effect, you  may be able to enroll yourself and your dependents in this plan if you or your  dependents lose eligibility for that other coverage (or if the Company stops  contributing toward your or your dependents’ other coverage). However, you must  request enrollment within 30 days after your or your dependents’ other coverage  ends (or after the employer stops contributing toward the other coverage).</a:t>
            </a:r>
            <a:endParaRPr sz="1000" dirty="0">
              <a:ea typeface="Cambria" panose="02040503050406030204" pitchFamily="18" charset="0"/>
              <a:cs typeface="Arial" panose="020B0604020202020204" pitchFamily="34" charset="0"/>
            </a:endParaRPr>
          </a:p>
          <a:p>
            <a:pPr marL="12700" marR="259079">
              <a:lnSpc>
                <a:spcPts val="919"/>
              </a:lnSpc>
            </a:pPr>
            <a:endParaRPr lang="en-US" sz="1000" b="1" dirty="0">
              <a:solidFill>
                <a:srgbClr val="382E2C"/>
              </a:solidFill>
              <a:ea typeface="Cambria" panose="02040503050406030204" pitchFamily="18" charset="0"/>
              <a:cs typeface="Arial" panose="020B0604020202020204" pitchFamily="34" charset="0"/>
            </a:endParaRPr>
          </a:p>
          <a:p>
            <a:pPr marL="12700" marR="259079">
              <a:lnSpc>
                <a:spcPts val="919"/>
              </a:lnSpc>
            </a:pPr>
            <a:r>
              <a:rPr sz="1000" b="1" dirty="0">
                <a:solidFill>
                  <a:srgbClr val="382E2C"/>
                </a:solidFill>
                <a:ea typeface="Cambria" panose="02040503050406030204" pitchFamily="18" charset="0"/>
                <a:cs typeface="Arial" panose="020B0604020202020204" pitchFamily="34" charset="0"/>
              </a:rPr>
              <a:t>Loss of coverage for Medicaid or a State Children’s Health Insurance  Program</a:t>
            </a:r>
            <a:endParaRPr sz="1000" dirty="0">
              <a:ea typeface="Cambria" panose="02040503050406030204" pitchFamily="18" charset="0"/>
              <a:cs typeface="Arial" panose="020B0604020202020204" pitchFamily="34" charset="0"/>
            </a:endParaRPr>
          </a:p>
          <a:p>
            <a:pPr marL="12700">
              <a:lnSpc>
                <a:spcPts val="810"/>
              </a:lnSpc>
            </a:pPr>
            <a:r>
              <a:rPr sz="1000" dirty="0">
                <a:solidFill>
                  <a:srgbClr val="382E2C"/>
                </a:solidFill>
                <a:ea typeface="Cambria" panose="02040503050406030204" pitchFamily="18" charset="0"/>
                <a:cs typeface="Arial" panose="020B0604020202020204" pitchFamily="34" charset="0"/>
              </a:rPr>
              <a:t>If you decline enrollment for yourself or for an eligible dependent (including your</a:t>
            </a:r>
            <a:r>
              <a:rPr lang="en-US" sz="1000" dirty="0">
                <a:solidFill>
                  <a:srgbClr val="382E2C"/>
                </a:solidFill>
                <a:ea typeface="Cambria" panose="02040503050406030204" pitchFamily="18" charset="0"/>
                <a:cs typeface="Arial" panose="020B0604020202020204" pitchFamily="34" charset="0"/>
              </a:rPr>
              <a:t> </a:t>
            </a:r>
            <a:r>
              <a:rPr sz="1000" dirty="0">
                <a:solidFill>
                  <a:srgbClr val="382E2C"/>
                </a:solidFill>
                <a:ea typeface="Cambria" panose="02040503050406030204" pitchFamily="18" charset="0"/>
                <a:cs typeface="Arial" panose="020B0604020202020204" pitchFamily="34" charset="0"/>
              </a:rPr>
              <a:t>spouse) while Medicaid coverage or coverage under a state children’s health  insurance program is in effect, you may be able to enroll yourself and your  dependents in this plan if you or your dependents lose eligibility for that other  coverage. However, you must request enrollment within 60 days after your or your  dependents’ coverage ends under Medicaid or a state children’s health insurance  program (CHIP).</a:t>
            </a:r>
            <a:endParaRPr sz="1000" dirty="0">
              <a:ea typeface="Cambria" panose="02040503050406030204" pitchFamily="18" charset="0"/>
              <a:cs typeface="Arial" panose="020B0604020202020204" pitchFamily="34" charset="0"/>
            </a:endParaRPr>
          </a:p>
          <a:p>
            <a:pPr marL="12700">
              <a:lnSpc>
                <a:spcPts val="1010"/>
              </a:lnSpc>
              <a:spcAft>
                <a:spcPts val="600"/>
              </a:spcAft>
            </a:pPr>
            <a:endParaRPr lang="en-US" sz="1000" b="1" dirty="0">
              <a:solidFill>
                <a:srgbClr val="382E2C"/>
              </a:solidFill>
              <a:ea typeface="Cambria" panose="02040503050406030204" pitchFamily="18" charset="0"/>
              <a:cs typeface="Arial" panose="020B0604020202020204" pitchFamily="34" charset="0"/>
            </a:endParaRPr>
          </a:p>
          <a:p>
            <a:pPr marL="12700">
              <a:lnSpc>
                <a:spcPts val="1010"/>
              </a:lnSpc>
            </a:pPr>
            <a:r>
              <a:rPr sz="1000" b="1" dirty="0">
                <a:solidFill>
                  <a:srgbClr val="382E2C"/>
                </a:solidFill>
                <a:ea typeface="Cambria" panose="02040503050406030204" pitchFamily="18" charset="0"/>
                <a:cs typeface="Arial" panose="020B0604020202020204" pitchFamily="34" charset="0"/>
              </a:rPr>
              <a:t>New dependent by marriage, birth, adoption, or placement for adoption</a:t>
            </a:r>
            <a:endParaRPr sz="1000" dirty="0">
              <a:ea typeface="Cambria" panose="02040503050406030204" pitchFamily="18" charset="0"/>
              <a:cs typeface="Arial" panose="020B0604020202020204" pitchFamily="34" charset="0"/>
            </a:endParaRPr>
          </a:p>
          <a:p>
            <a:pPr marL="12700" marR="45720">
              <a:lnSpc>
                <a:spcPts val="810"/>
              </a:lnSpc>
            </a:pPr>
            <a:r>
              <a:rPr sz="1000" dirty="0">
                <a:solidFill>
                  <a:srgbClr val="382E2C"/>
                </a:solidFill>
                <a:ea typeface="Cambria" panose="02040503050406030204" pitchFamily="18" charset="0"/>
                <a:cs typeface="Arial" panose="020B0604020202020204" pitchFamily="34" charset="0"/>
              </a:rPr>
              <a:t>If you have a new dependent as a result of marriage, birth, adoption, or placement  for adoption, you may be able to enroll yourself and your new dependents.</a:t>
            </a:r>
            <a:r>
              <a:rPr lang="en-US" sz="1000" dirty="0">
                <a:solidFill>
                  <a:srgbClr val="382E2C"/>
                </a:solidFill>
                <a:ea typeface="Cambria" panose="02040503050406030204" pitchFamily="18" charset="0"/>
                <a:cs typeface="Arial" panose="020B0604020202020204" pitchFamily="34" charset="0"/>
              </a:rPr>
              <a:t> </a:t>
            </a:r>
            <a:r>
              <a:rPr sz="1000" dirty="0">
                <a:solidFill>
                  <a:srgbClr val="382E2C"/>
                </a:solidFill>
                <a:ea typeface="Cambria" panose="02040503050406030204" pitchFamily="18" charset="0"/>
                <a:cs typeface="Arial" panose="020B0604020202020204" pitchFamily="34" charset="0"/>
              </a:rPr>
              <a:t>However, you must request enrollment within 30 days after the marriage, birth,</a:t>
            </a:r>
            <a:r>
              <a:rPr lang="en-US" sz="1000" dirty="0">
                <a:solidFill>
                  <a:srgbClr val="382E2C"/>
                </a:solidFill>
                <a:ea typeface="Cambria" panose="02040503050406030204" pitchFamily="18" charset="0"/>
                <a:cs typeface="Arial" panose="020B0604020202020204" pitchFamily="34" charset="0"/>
              </a:rPr>
              <a:t> </a:t>
            </a:r>
            <a:r>
              <a:rPr sz="1000" dirty="0">
                <a:solidFill>
                  <a:srgbClr val="382E2C"/>
                </a:solidFill>
                <a:ea typeface="Cambria" panose="02040503050406030204" pitchFamily="18" charset="0"/>
                <a:cs typeface="Arial" panose="020B0604020202020204" pitchFamily="34" charset="0"/>
              </a:rPr>
              <a:t>adoption, or placement for adoption. If you request a change due to a special  enrollment event within the applicable timeframe, coverage will be effective the  date of birth, adoption or placement for adoption. For all other events, coverage will  be effective the first of the month following your request for enrollment.</a:t>
            </a:r>
            <a:endParaRPr sz="1000" dirty="0">
              <a:ea typeface="Cambria" panose="02040503050406030204" pitchFamily="18" charset="0"/>
              <a:cs typeface="Arial" panose="020B0604020202020204" pitchFamily="34" charset="0"/>
            </a:endParaRPr>
          </a:p>
          <a:p>
            <a:pPr marL="12700" marR="58419">
              <a:lnSpc>
                <a:spcPct val="84400"/>
              </a:lnSpc>
              <a:spcAft>
                <a:spcPts val="600"/>
              </a:spcAft>
            </a:pPr>
            <a:endParaRPr lang="en-US" sz="1000" b="1" dirty="0">
              <a:solidFill>
                <a:srgbClr val="382E2C"/>
              </a:solidFill>
              <a:ea typeface="Cambria" panose="02040503050406030204" pitchFamily="18" charset="0"/>
              <a:cs typeface="Arial" panose="020B0604020202020204" pitchFamily="34" charset="0"/>
            </a:endParaRPr>
          </a:p>
          <a:p>
            <a:pPr marL="12700" marR="58419">
              <a:lnSpc>
                <a:spcPct val="84400"/>
              </a:lnSpc>
            </a:pPr>
            <a:r>
              <a:rPr sz="1000" b="1" dirty="0">
                <a:solidFill>
                  <a:srgbClr val="382E2C"/>
                </a:solidFill>
                <a:ea typeface="Cambria" panose="02040503050406030204" pitchFamily="18" charset="0"/>
                <a:cs typeface="Arial" panose="020B0604020202020204" pitchFamily="34" charset="0"/>
              </a:rPr>
              <a:t>Eligibility for Medicaid or a State Children’s Health Insurance Program </a:t>
            </a:r>
            <a:endParaRPr lang="en-US" sz="1000" b="1" dirty="0">
              <a:solidFill>
                <a:srgbClr val="382E2C"/>
              </a:solidFill>
              <a:ea typeface="Cambria" panose="02040503050406030204" pitchFamily="18" charset="0"/>
              <a:cs typeface="Arial" panose="020B0604020202020204" pitchFamily="34" charset="0"/>
            </a:endParaRPr>
          </a:p>
          <a:p>
            <a:pPr marL="12700" marR="58419">
              <a:lnSpc>
                <a:spcPct val="84400"/>
              </a:lnSpc>
            </a:pPr>
            <a:r>
              <a:rPr sz="1000" dirty="0">
                <a:solidFill>
                  <a:srgbClr val="382E2C"/>
                </a:solidFill>
                <a:ea typeface="Cambria" panose="02040503050406030204" pitchFamily="18" charset="0"/>
                <a:cs typeface="Arial" panose="020B0604020202020204" pitchFamily="34" charset="0"/>
              </a:rPr>
              <a:t>If  you or your dependents (including your spouse) become eligible for a state  premium assistance subsidy from Medicaid or through a state children’s health  insurance program (CHIP) with respect to coverage under this plan, you may be  able to enroll yourself and your dependents in this plan. However, you must  request enrollment within 60 days after your or your dependents’ determination of  eligibility for such assistance.</a:t>
            </a:r>
            <a:endParaRPr sz="1000" dirty="0">
              <a:ea typeface="Cambria" panose="02040503050406030204" pitchFamily="18" charset="0"/>
              <a:cs typeface="Arial" panose="020B0604020202020204" pitchFamily="34" charset="0"/>
            </a:endParaRPr>
          </a:p>
          <a:p>
            <a:pPr marL="13970">
              <a:lnSpc>
                <a:spcPts val="1000"/>
              </a:lnSpc>
              <a:spcAft>
                <a:spcPts val="600"/>
              </a:spcAft>
            </a:pPr>
            <a:r>
              <a:rPr lang="en-US" sz="1000" dirty="0">
                <a:solidFill>
                  <a:srgbClr val="382E2C"/>
                </a:solidFill>
                <a:ea typeface="Cambria" panose="02040503050406030204" pitchFamily="18" charset="0"/>
                <a:cs typeface="Arial" panose="020B0604020202020204" pitchFamily="34" charset="0"/>
              </a:rPr>
              <a:t>To request special enrollment or obtain more information, contact Cassandra Kaplan, Human Resources/Health Benefits, (908) 918-2100 / Ext. 3106</a:t>
            </a:r>
            <a:endParaRPr sz="1000" dirty="0">
              <a:solidFill>
                <a:srgbClr val="182748"/>
              </a:solidFill>
              <a:ea typeface="Cambria" panose="02040503050406030204" pitchFamily="18" charset="0"/>
              <a:cs typeface="Arial" panose="020B0604020202020204" pitchFamily="34" charset="0"/>
            </a:endParaRPr>
          </a:p>
          <a:p>
            <a:pPr marL="12700">
              <a:lnSpc>
                <a:spcPts val="1025"/>
              </a:lnSpc>
            </a:pPr>
            <a:r>
              <a:rPr sz="1000" b="1" dirty="0">
                <a:solidFill>
                  <a:srgbClr val="182748"/>
                </a:solidFill>
                <a:ea typeface="Cambria" panose="02040503050406030204" pitchFamily="18" charset="0"/>
                <a:cs typeface="Arial" panose="020B0604020202020204" pitchFamily="34" charset="0"/>
              </a:rPr>
              <a:t>Newborns’ and Mothers' Health Protection Act</a:t>
            </a:r>
            <a:endParaRPr sz="1000" dirty="0">
              <a:solidFill>
                <a:srgbClr val="182748"/>
              </a:solidFill>
              <a:ea typeface="Cambria" panose="02040503050406030204" pitchFamily="18" charset="0"/>
              <a:cs typeface="Arial" panose="020B0604020202020204" pitchFamily="34" charset="0"/>
            </a:endParaRPr>
          </a:p>
          <a:p>
            <a:pPr marL="12700" marR="11430" indent="-635">
              <a:lnSpc>
                <a:spcPct val="84900"/>
              </a:lnSpc>
            </a:pPr>
            <a:r>
              <a:rPr sz="1000" dirty="0">
                <a:solidFill>
                  <a:srgbClr val="382E2C"/>
                </a:solidFill>
                <a:ea typeface="Cambria" panose="02040503050406030204" pitchFamily="18" charset="0"/>
                <a:cs typeface="Arial" panose="020B0604020202020204" pitchFamily="34" charset="0"/>
              </a:rPr>
              <a:t>Group health plans and health insurance issuers generally may not, under Federal  law, restrict benefits for any hospital length of stay in connection with childbirth for  the mother or newborn child to less than 48 hours following a vaginal delivery, or  less than 96 hours following a cesarean section. However, Federal law generally  does not prohibit the mother's or newborn's attending provider, after consulting  with the mother, from discharging the mother or her newborn earlier than 48 hours  (or 96 hours as applicable). In any case, plans and issuers may not, under Federal  law, require that a provider obtain authorization from the plan or the issuer for  prescribing a length of stay not in excess of 48 hours (or 96 hours).</a:t>
            </a:r>
            <a:endParaRPr sz="1000" dirty="0">
              <a:solidFill>
                <a:srgbClr val="182748"/>
              </a:solidFill>
              <a:ea typeface="Cambria" panose="02040503050406030204" pitchFamily="18" charset="0"/>
              <a:cs typeface="Arial" panose="020B0604020202020204" pitchFamily="34" charset="0"/>
            </a:endParaRPr>
          </a:p>
          <a:p>
            <a:pPr marL="12700">
              <a:lnSpc>
                <a:spcPct val="100000"/>
              </a:lnSpc>
            </a:pPr>
            <a:r>
              <a:rPr sz="1000" b="1" spc="-15" dirty="0">
                <a:solidFill>
                  <a:srgbClr val="182748"/>
                </a:solidFill>
                <a:ea typeface="Cambria" panose="02040503050406030204" pitchFamily="18" charset="0"/>
                <a:cs typeface="Arial" panose="020B0604020202020204" pitchFamily="34" charset="0"/>
              </a:rPr>
              <a:t>Women's Health </a:t>
            </a:r>
            <a:r>
              <a:rPr sz="1000" b="1" spc="-20" dirty="0">
                <a:solidFill>
                  <a:srgbClr val="182748"/>
                </a:solidFill>
                <a:ea typeface="Cambria" panose="02040503050406030204" pitchFamily="18" charset="0"/>
                <a:cs typeface="Arial" panose="020B0604020202020204" pitchFamily="34" charset="0"/>
              </a:rPr>
              <a:t>and </a:t>
            </a:r>
            <a:r>
              <a:rPr sz="1000" b="1" spc="-30" dirty="0">
                <a:solidFill>
                  <a:srgbClr val="182748"/>
                </a:solidFill>
                <a:ea typeface="Cambria" panose="02040503050406030204" pitchFamily="18" charset="0"/>
                <a:cs typeface="Arial" panose="020B0604020202020204" pitchFamily="34" charset="0"/>
              </a:rPr>
              <a:t>Cancer </a:t>
            </a:r>
            <a:r>
              <a:rPr sz="1000" b="1" spc="-20" dirty="0">
                <a:solidFill>
                  <a:srgbClr val="182748"/>
                </a:solidFill>
                <a:ea typeface="Cambria" panose="02040503050406030204" pitchFamily="18" charset="0"/>
                <a:cs typeface="Arial" panose="020B0604020202020204" pitchFamily="34" charset="0"/>
              </a:rPr>
              <a:t>Rights</a:t>
            </a:r>
            <a:r>
              <a:rPr sz="1000" b="1" spc="-75" dirty="0">
                <a:solidFill>
                  <a:srgbClr val="182748"/>
                </a:solidFill>
                <a:ea typeface="Cambria" panose="02040503050406030204" pitchFamily="18" charset="0"/>
                <a:cs typeface="Arial" panose="020B0604020202020204" pitchFamily="34" charset="0"/>
              </a:rPr>
              <a:t> </a:t>
            </a:r>
            <a:r>
              <a:rPr sz="1000" b="1" spc="-20" dirty="0">
                <a:solidFill>
                  <a:srgbClr val="182748"/>
                </a:solidFill>
                <a:ea typeface="Cambria" panose="02040503050406030204" pitchFamily="18" charset="0"/>
                <a:cs typeface="Arial" panose="020B0604020202020204" pitchFamily="34" charset="0"/>
              </a:rPr>
              <a:t>Act</a:t>
            </a:r>
            <a:endParaRPr sz="1000" dirty="0">
              <a:solidFill>
                <a:srgbClr val="182748"/>
              </a:solidFill>
              <a:ea typeface="Cambria" panose="02040503050406030204" pitchFamily="18" charset="0"/>
              <a:cs typeface="Arial" panose="020B0604020202020204" pitchFamily="34" charset="0"/>
            </a:endParaRPr>
          </a:p>
          <a:p>
            <a:pPr marL="12700" marR="70485">
              <a:lnSpc>
                <a:spcPts val="919"/>
              </a:lnSpc>
            </a:pPr>
            <a:r>
              <a:rPr sz="1000" dirty="0">
                <a:solidFill>
                  <a:srgbClr val="382E2C"/>
                </a:solidFill>
                <a:ea typeface="Cambria" panose="02040503050406030204" pitchFamily="18" charset="0"/>
                <a:cs typeface="Arial" panose="020B0604020202020204" pitchFamily="34" charset="0"/>
              </a:rPr>
              <a:t>If you have had or are going to have a mastectomy, you may be entitled to certain  benefits under the Women's Health and Cancer Rights Act of 1998 (WHCRA). For  individuals receiving mastectomy-related benefits, coverage will be provided in a  manner determined in consultation with the attending physician and the patient,  for:</a:t>
            </a:r>
            <a:endParaRPr sz="1000" dirty="0">
              <a:ea typeface="Cambria" panose="02040503050406030204" pitchFamily="18" charset="0"/>
              <a:cs typeface="Arial" panose="020B0604020202020204" pitchFamily="34" charset="0"/>
            </a:endParaRPr>
          </a:p>
        </p:txBody>
      </p:sp>
      <p:sp>
        <p:nvSpPr>
          <p:cNvPr id="3" name="TextBox 2"/>
          <p:cNvSpPr txBox="1"/>
          <p:nvPr/>
        </p:nvSpPr>
        <p:spPr>
          <a:xfrm>
            <a:off x="3793429" y="9651364"/>
            <a:ext cx="419576" cy="523220"/>
          </a:xfrm>
          <a:prstGeom prst="rect">
            <a:avLst/>
          </a:prstGeom>
          <a:noFill/>
        </p:spPr>
        <p:txBody>
          <a:bodyPr wrap="square" rtlCol="0">
            <a:spAutoFit/>
          </a:bodyPr>
          <a:lstStyle/>
          <a:p>
            <a:r>
              <a:rPr lang="en-US" sz="1400" b="1" dirty="0"/>
              <a:t>17</a:t>
            </a:r>
          </a:p>
          <a:p>
            <a:endParaRPr lang="en-US" sz="1400" b="1" dirty="0"/>
          </a:p>
        </p:txBody>
      </p:sp>
    </p:spTree>
    <p:extLst>
      <p:ext uri="{BB962C8B-B14F-4D97-AF65-F5344CB8AC3E}">
        <p14:creationId xmlns:p14="http://schemas.microsoft.com/office/powerpoint/2010/main" val="370534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1"/>
            <a:ext cx="7772400" cy="2436161"/>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effectLst/>
              <a:uFillTx/>
              <a:latin typeface="+mn-lt"/>
              <a:ea typeface="+mn-ea"/>
              <a:cs typeface="+mn-cs"/>
              <a:sym typeface="Helvetica Neue Medium"/>
            </a:endParaRPr>
          </a:p>
        </p:txBody>
      </p:sp>
      <p:sp>
        <p:nvSpPr>
          <p:cNvPr id="7" name="Slide Number Placeholder 6"/>
          <p:cNvSpPr>
            <a:spLocks noGrp="1"/>
          </p:cNvSpPr>
          <p:nvPr>
            <p:ph type="sldNum" sz="quarter" idx="7"/>
          </p:nvPr>
        </p:nvSpPr>
        <p:spPr/>
        <p:txBody>
          <a:bodyPr/>
          <a:lstStyle/>
          <a:p>
            <a:pPr marL="25400">
              <a:lnSpc>
                <a:spcPts val="1835"/>
              </a:lnSpc>
            </a:pPr>
            <a:fld id="{81D60167-4931-47E6-BA6A-407CBD079E47}" type="slidenum">
              <a:rPr lang="en-US" smtClean="0"/>
              <a:t>2</a:t>
            </a:fld>
            <a:endParaRPr lang="en-US" dirty="0"/>
          </a:p>
        </p:txBody>
      </p:sp>
      <p:sp>
        <p:nvSpPr>
          <p:cNvPr id="2" name="object 2"/>
          <p:cNvSpPr txBox="1">
            <a:spLocks noGrp="1"/>
          </p:cNvSpPr>
          <p:nvPr>
            <p:ph type="title" idx="4294967295"/>
          </p:nvPr>
        </p:nvSpPr>
        <p:spPr>
          <a:xfrm>
            <a:off x="655638" y="387350"/>
            <a:ext cx="7116762" cy="744538"/>
          </a:xfrm>
          <a:prstGeom prst="rect">
            <a:avLst/>
          </a:prstGeom>
        </p:spPr>
        <p:txBody>
          <a:bodyPr vert="horz" wrap="square" lIns="0" tIns="12700" rIns="0" bIns="0" rtlCol="0">
            <a:spAutoFit/>
          </a:bodyPr>
          <a:lstStyle/>
          <a:p>
            <a:pPr marL="12700">
              <a:lnSpc>
                <a:spcPts val="5700"/>
              </a:lnSpc>
              <a:spcBef>
                <a:spcPts val="100"/>
              </a:spcBef>
            </a:pPr>
            <a:r>
              <a:rPr lang="en-US" sz="4800" b="1" spc="-85" dirty="0">
                <a:solidFill>
                  <a:schemeClr val="bg1"/>
                </a:solidFill>
              </a:rPr>
              <a:t>Welcome To Your Benefits!</a:t>
            </a:r>
            <a:endParaRPr sz="4800" b="1" u="sng" spc="-65" dirty="0">
              <a:solidFill>
                <a:schemeClr val="bg1"/>
              </a:solidFill>
              <a:uFill>
                <a:solidFill>
                  <a:srgbClr val="000000"/>
                </a:solidFill>
              </a:uFill>
            </a:endParaRPr>
          </a:p>
        </p:txBody>
      </p:sp>
      <p:sp>
        <p:nvSpPr>
          <p:cNvPr id="25" name="Rectangle 24"/>
          <p:cNvSpPr/>
          <p:nvPr/>
        </p:nvSpPr>
        <p:spPr>
          <a:xfrm>
            <a:off x="275888" y="1230111"/>
            <a:ext cx="7384164" cy="954107"/>
          </a:xfrm>
          <a:prstGeom prst="rect">
            <a:avLst/>
          </a:prstGeom>
        </p:spPr>
        <p:txBody>
          <a:bodyPr wrap="square">
            <a:spAutoFit/>
          </a:bodyPr>
          <a:lstStyle/>
          <a:p>
            <a:pPr lvl="0"/>
            <a:r>
              <a:rPr lang="en-US" sz="1400" b="1" dirty="0">
                <a:solidFill>
                  <a:schemeClr val="bg1"/>
                </a:solidFill>
              </a:rPr>
              <a:t>Long Branch Board of Education is proud to offer a comprehensive benefits package to eligible employees. The complete benefits package is briefly summarized in this booklet. Upon request, you will receive plan booklets, which give you more detailed information about each of these programs.</a:t>
            </a:r>
          </a:p>
        </p:txBody>
      </p:sp>
      <p:graphicFrame>
        <p:nvGraphicFramePr>
          <p:cNvPr id="28" name="Table 27"/>
          <p:cNvGraphicFramePr>
            <a:graphicFrameLocks noGrp="1"/>
          </p:cNvGraphicFramePr>
          <p:nvPr>
            <p:extLst>
              <p:ext uri="{D42A27DB-BD31-4B8C-83A1-F6EECF244321}">
                <p14:modId xmlns:p14="http://schemas.microsoft.com/office/powerpoint/2010/main" val="4251409118"/>
              </p:ext>
            </p:extLst>
          </p:nvPr>
        </p:nvGraphicFramePr>
        <p:xfrm>
          <a:off x="1485900" y="2590800"/>
          <a:ext cx="4800600" cy="5731293"/>
        </p:xfrm>
        <a:graphic>
          <a:graphicData uri="http://schemas.openxmlformats.org/drawingml/2006/table">
            <a:tbl>
              <a:tblPr firstRow="1" bandRow="1">
                <a:tableStyleId>{72833802-FEF1-4C79-8D5D-14CF1EAF98D9}</a:tableStyleId>
              </a:tblPr>
              <a:tblGrid>
                <a:gridCol w="4030958">
                  <a:extLst>
                    <a:ext uri="{9D8B030D-6E8A-4147-A177-3AD203B41FA5}">
                      <a16:colId xmlns:a16="http://schemas.microsoft.com/office/drawing/2014/main" val="850606338"/>
                    </a:ext>
                  </a:extLst>
                </a:gridCol>
                <a:gridCol w="769642">
                  <a:extLst>
                    <a:ext uri="{9D8B030D-6E8A-4147-A177-3AD203B41FA5}">
                      <a16:colId xmlns:a16="http://schemas.microsoft.com/office/drawing/2014/main" val="1970571702"/>
                    </a:ext>
                  </a:extLst>
                </a:gridCol>
              </a:tblGrid>
              <a:tr h="573857">
                <a:tc gridSpan="2">
                  <a:txBody>
                    <a:bodyPr/>
                    <a:lstStyle/>
                    <a:p>
                      <a:r>
                        <a:rPr lang="en-US" sz="2000" dirty="0">
                          <a:solidFill>
                            <a:schemeClr val="bg1"/>
                          </a:solidFill>
                          <a:latin typeface="Calibri" panose="020F0502020204030204" pitchFamily="34" charset="0"/>
                          <a:cs typeface="Calibri" panose="020F0502020204030204" pitchFamily="34" charset="0"/>
                        </a:rPr>
                        <a:t>Table of Contents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2748"/>
                    </a:solidFill>
                  </a:tcPr>
                </a:tc>
                <a:tc hMerge="1">
                  <a:txBody>
                    <a:bodyPr/>
                    <a:lstStyle/>
                    <a:p>
                      <a:endParaRPr lang="en-US" dirty="0"/>
                    </a:p>
                  </a:txBody>
                  <a:tcPr/>
                </a:tc>
                <a:extLst>
                  <a:ext uri="{0D108BD9-81ED-4DB2-BD59-A6C34878D82A}">
                    <a16:rowId xmlns:a16="http://schemas.microsoft.com/office/drawing/2014/main" val="2536394577"/>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Benefits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1876142"/>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Open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330123"/>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Medical Benefits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2577403"/>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Prescription</a:t>
                      </a:r>
                      <a:r>
                        <a:rPr lang="en-US" sz="1200" baseline="0" dirty="0">
                          <a:solidFill>
                            <a:schemeClr val="tx1"/>
                          </a:solidFill>
                          <a:latin typeface="Calibri" panose="020F0502020204030204" pitchFamily="34" charset="0"/>
                          <a:cs typeface="Calibri" panose="020F0502020204030204" pitchFamily="34" charset="0"/>
                        </a:rPr>
                        <a:t> Drug</a:t>
                      </a:r>
                      <a:r>
                        <a:rPr lang="en-US" sz="1200" dirty="0">
                          <a:solidFill>
                            <a:schemeClr val="tx1"/>
                          </a:solidFill>
                          <a:latin typeface="Calibri" panose="020F0502020204030204" pitchFamily="34" charset="0"/>
                          <a:cs typeface="Calibri" panose="020F0502020204030204" pitchFamily="34" charset="0"/>
                        </a:rPr>
                        <a:t>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7813069"/>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Dental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004004"/>
                  </a:ext>
                </a:extLst>
              </a:tr>
              <a:tr h="390004">
                <a:tc>
                  <a:txBody>
                    <a:bodyPr/>
                    <a:lstStyle/>
                    <a:p>
                      <a:pPr algn="l"/>
                      <a:r>
                        <a:rPr lang="en-US" sz="1200" dirty="0">
                          <a:solidFill>
                            <a:schemeClr val="tx1"/>
                          </a:solidFill>
                          <a:latin typeface="Calibri" panose="020F0502020204030204" pitchFamily="34" charset="0"/>
                          <a:cs typeface="Calibri" panose="020F0502020204030204" pitchFamily="34" charset="0"/>
                        </a:rPr>
                        <a:t>Vision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086446"/>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Flexible</a:t>
                      </a:r>
                      <a:r>
                        <a:rPr lang="en-US" sz="1200" baseline="0" dirty="0">
                          <a:solidFill>
                            <a:schemeClr val="tx1"/>
                          </a:solidFill>
                          <a:latin typeface="Calibri" panose="020F0502020204030204" pitchFamily="34" charset="0"/>
                          <a:cs typeface="Calibri" panose="020F0502020204030204" pitchFamily="34" charset="0"/>
                        </a:rPr>
                        <a:t> Spending Account </a:t>
                      </a:r>
                      <a:endParaRPr lang="en-US"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94176"/>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Pet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0243149"/>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Legal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2204961"/>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Medicare Consulting and Enrollment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8893519"/>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Benefit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2664357"/>
                  </a:ext>
                </a:extLst>
              </a:tr>
              <a:tr h="397286">
                <a:tc>
                  <a:txBody>
                    <a:bodyPr/>
                    <a:lstStyle/>
                    <a:p>
                      <a:pPr algn="l"/>
                      <a:r>
                        <a:rPr lang="en-US" sz="1200" dirty="0">
                          <a:solidFill>
                            <a:schemeClr val="tx1"/>
                          </a:solidFill>
                          <a:latin typeface="Calibri" panose="020F0502020204030204" pitchFamily="34" charset="0"/>
                          <a:cs typeface="Calibri" panose="020F0502020204030204" pitchFamily="34" charset="0"/>
                        </a:rPr>
                        <a:t>Contact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8605898"/>
                  </a:ext>
                </a:extLst>
              </a:tr>
              <a:tr h="39728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Important Legal Notices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Calibri" panose="020F0502020204030204" pitchFamily="34" charset="0"/>
                          <a:cs typeface="Calibri" panose="020F050202020403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4231158"/>
                  </a:ext>
                </a:extLst>
              </a:tr>
            </a:tbl>
          </a:graphicData>
        </a:graphic>
      </p:graphicFrame>
      <p:pic>
        <p:nvPicPr>
          <p:cNvPr id="8" name="Picture 2" descr="Midlands Aerospace Alliance - Gallagher Insurance Brok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9147680"/>
            <a:ext cx="1828800" cy="872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2590800" y="6326150"/>
            <a:ext cx="411480" cy="342900"/>
          </a:xfrm>
          <a:prstGeom prst="rect">
            <a:avLst/>
          </a:prstGeom>
        </p:spPr>
      </p:pic>
      <p:pic>
        <p:nvPicPr>
          <p:cNvPr id="13" name="Picture 12"/>
          <p:cNvPicPr>
            <a:picLocks noChangeAspect="1"/>
          </p:cNvPicPr>
          <p:nvPr/>
        </p:nvPicPr>
        <p:blipFill>
          <a:blip r:embed="rId5"/>
          <a:stretch>
            <a:fillRect/>
          </a:stretch>
        </p:blipFill>
        <p:spPr>
          <a:xfrm>
            <a:off x="4438650" y="6712078"/>
            <a:ext cx="411480" cy="342900"/>
          </a:xfrm>
          <a:prstGeom prst="rect">
            <a:avLst/>
          </a:prstGeom>
        </p:spPr>
      </p:pic>
      <p:pic>
        <p:nvPicPr>
          <p:cNvPr id="14" name="Picture 13"/>
          <p:cNvPicPr>
            <a:picLocks noChangeAspect="1"/>
          </p:cNvPicPr>
          <p:nvPr/>
        </p:nvPicPr>
        <p:blipFill>
          <a:blip r:embed="rId5"/>
          <a:stretch>
            <a:fillRect/>
          </a:stretch>
        </p:blipFill>
        <p:spPr>
          <a:xfrm>
            <a:off x="2438400" y="5919568"/>
            <a:ext cx="411480" cy="3429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28600" y="304800"/>
            <a:ext cx="7315200" cy="567463"/>
          </a:xfrm>
          <a:prstGeom prst="rect">
            <a:avLst/>
          </a:prstGeom>
        </p:spPr>
        <p:txBody>
          <a:bodyPr vert="horz" wrap="square" lIns="0" tIns="53975" rIns="0" bIns="0" rtlCol="0">
            <a:spAutoFit/>
          </a:bodyPr>
          <a:lstStyle/>
          <a:p>
            <a:pPr marL="21590" algn="just">
              <a:lnSpc>
                <a:spcPct val="100000"/>
              </a:lnSpc>
              <a:spcBef>
                <a:spcPts val="425"/>
              </a:spcBef>
            </a:pPr>
            <a:r>
              <a:rPr lang="en-US" sz="1500" dirty="0">
                <a:solidFill>
                  <a:srgbClr val="182748"/>
                </a:solidFill>
                <a:cs typeface="Palatino Linotype"/>
              </a:rPr>
              <a:t>Premium Assistance Under Medicaid and the Children’s Health Insurance Program (CHIP)</a:t>
            </a:r>
          </a:p>
          <a:p>
            <a:pPr marL="21590" algn="just">
              <a:lnSpc>
                <a:spcPct val="100000"/>
              </a:lnSpc>
              <a:spcBef>
                <a:spcPts val="425"/>
              </a:spcBef>
            </a:pPr>
            <a:r>
              <a:rPr lang="en-US" sz="1500" dirty="0">
                <a:solidFill>
                  <a:srgbClr val="182748"/>
                </a:solidFill>
                <a:cs typeface="Palatino Linotype"/>
              </a:rPr>
              <a:t>Continued</a:t>
            </a:r>
          </a:p>
        </p:txBody>
      </p:sp>
      <p:sp>
        <p:nvSpPr>
          <p:cNvPr id="54" name="TextBox 53"/>
          <p:cNvSpPr txBox="1"/>
          <p:nvPr/>
        </p:nvSpPr>
        <p:spPr>
          <a:xfrm>
            <a:off x="228600" y="956659"/>
            <a:ext cx="7315200" cy="400110"/>
          </a:xfrm>
          <a:prstGeom prst="rect">
            <a:avLst/>
          </a:prstGeom>
          <a:noFill/>
        </p:spPr>
        <p:txBody>
          <a:bodyPr wrap="square" rtlCol="0">
            <a:spAutoFit/>
          </a:bodyPr>
          <a:lstStyle/>
          <a:p>
            <a:r>
              <a:rPr lang="en-US" sz="1000" dirty="0"/>
              <a:t>To see if any other states have added a premium assistance program since January 31, 2020, or for more information on special enrollment rights, contact either:</a:t>
            </a:r>
          </a:p>
        </p:txBody>
      </p:sp>
      <p:sp>
        <p:nvSpPr>
          <p:cNvPr id="3" name="Rectangle 2"/>
          <p:cNvSpPr/>
          <p:nvPr/>
        </p:nvSpPr>
        <p:spPr>
          <a:xfrm>
            <a:off x="305294" y="1429835"/>
            <a:ext cx="7391400" cy="707886"/>
          </a:xfrm>
          <a:prstGeom prst="rect">
            <a:avLst/>
          </a:prstGeom>
        </p:spPr>
        <p:txBody>
          <a:bodyPr wrap="square">
            <a:spAutoFit/>
          </a:bodyPr>
          <a:lstStyle/>
          <a:p>
            <a:pPr marL="457200" marR="0">
              <a:spcBef>
                <a:spcPts val="0"/>
              </a:spcBef>
              <a:spcAft>
                <a:spcPts val="0"/>
              </a:spcAft>
            </a:pPr>
            <a:r>
              <a:rPr lang="en-US" sz="1000" dirty="0">
                <a:ea typeface="Times New Roman" panose="02020603050405020304" pitchFamily="18" charset="0"/>
              </a:rPr>
              <a:t>U.S.  Department of Labor 		U.S.  Department of Health and Human Services	</a:t>
            </a:r>
          </a:p>
          <a:p>
            <a:pPr marL="457200" marR="0">
              <a:spcBef>
                <a:spcPts val="0"/>
              </a:spcBef>
              <a:spcAft>
                <a:spcPts val="0"/>
              </a:spcAft>
            </a:pPr>
            <a:r>
              <a:rPr lang="en-US" sz="1000" dirty="0">
                <a:ea typeface="Times New Roman" panose="02020603050405020304" pitchFamily="18" charset="0"/>
              </a:rPr>
              <a:t>Employee Benefits Security Administration		Centers for Medicare &amp; Medicaid Services</a:t>
            </a:r>
          </a:p>
          <a:p>
            <a:pPr marL="457200" marR="0">
              <a:spcBef>
                <a:spcPts val="0"/>
              </a:spcBef>
              <a:spcAft>
                <a:spcPts val="0"/>
              </a:spcAft>
            </a:pPr>
            <a:r>
              <a:rPr lang="es-US" sz="1000" b="1" dirty="0">
                <a:solidFill>
                  <a:srgbClr val="4F009E"/>
                </a:solidFill>
                <a:ea typeface="Times New Roman" panose="02020603050405020304" pitchFamily="18" charset="0"/>
                <a:hlinkClick r:id="rId3"/>
              </a:rPr>
              <a:t>www.dol.gov/agencies/ebsa</a:t>
            </a:r>
            <a:r>
              <a:rPr lang="en-US" sz="1000" b="1" dirty="0">
                <a:solidFill>
                  <a:srgbClr val="4F009E"/>
                </a:solidFill>
                <a:ea typeface="Times New Roman" panose="02020603050405020304" pitchFamily="18" charset="0"/>
              </a:rPr>
              <a:t>			</a:t>
            </a:r>
            <a:r>
              <a:rPr lang="en-US" sz="1000" b="1" dirty="0">
                <a:solidFill>
                  <a:srgbClr val="4F009E"/>
                </a:solidFill>
                <a:ea typeface="Times New Roman" panose="02020603050405020304" pitchFamily="18" charset="0"/>
                <a:hlinkClick r:id="rId4"/>
              </a:rPr>
              <a:t>www.cms.hhs.gov</a:t>
            </a:r>
            <a:r>
              <a:rPr lang="en-US" sz="1000" dirty="0">
                <a:ea typeface="Times New Roman" panose="02020603050405020304" pitchFamily="18" charset="0"/>
              </a:rPr>
              <a:t>                                           </a:t>
            </a:r>
          </a:p>
          <a:p>
            <a:pPr marL="457200" marR="0">
              <a:spcBef>
                <a:spcPts val="0"/>
              </a:spcBef>
              <a:spcAft>
                <a:spcPts val="0"/>
              </a:spcAft>
            </a:pPr>
            <a:r>
              <a:rPr lang="en-US" sz="1000" dirty="0">
                <a:ea typeface="Times New Roman" panose="02020603050405020304" pitchFamily="18" charset="0"/>
              </a:rPr>
              <a:t>1-866-444-EBSA (3272)			1-877-267-2323, Menu Option 4, Ext.  61565 </a:t>
            </a:r>
            <a:endParaRPr lang="en-US" sz="1000" dirty="0">
              <a:effectLst/>
              <a:ea typeface="Times New Roman" panose="02020603050405020304" pitchFamily="18" charset="0"/>
            </a:endParaRPr>
          </a:p>
        </p:txBody>
      </p:sp>
      <p:sp>
        <p:nvSpPr>
          <p:cNvPr id="4" name="Rectangle 3"/>
          <p:cNvSpPr/>
          <p:nvPr/>
        </p:nvSpPr>
        <p:spPr>
          <a:xfrm>
            <a:off x="133350" y="2264225"/>
            <a:ext cx="7391400" cy="2523768"/>
          </a:xfrm>
          <a:prstGeom prst="rect">
            <a:avLst/>
          </a:prstGeom>
        </p:spPr>
        <p:txBody>
          <a:bodyPr wrap="square">
            <a:spAutoFit/>
          </a:bodyPr>
          <a:lstStyle/>
          <a:p>
            <a:pPr marL="14604"/>
            <a:r>
              <a:rPr lang="en-US" sz="1000" b="1" spc="-15" dirty="0">
                <a:solidFill>
                  <a:srgbClr val="182748"/>
                </a:solidFill>
                <a:cs typeface="Times New Roman"/>
              </a:rPr>
              <a:t>Paperwork Reduction Act Statement</a:t>
            </a:r>
            <a:endParaRPr lang="en-US" sz="1000" dirty="0">
              <a:solidFill>
                <a:srgbClr val="182748"/>
              </a:solidFill>
              <a:ea typeface="Times New Roman" panose="02020603050405020304" pitchFamily="18" charset="0"/>
            </a:endParaRPr>
          </a:p>
          <a:p>
            <a:r>
              <a:rPr lang="en-US" sz="1000" dirty="0">
                <a:ea typeface="Times New Roman" panose="02020603050405020304" pitchFamily="18" charset="0"/>
              </a:rPr>
              <a:t>According to the Paperwork Reduction Act of 1995 (Pub.  L.  104-13) (PRA), no persons are required to respond to a collection of information unless such collection displays a valid Office of Management and Budget (OMB) control number.  The Department notes that a Federal agency cannot conduct or sponsor a collection of information unless it is approved by OMB under the PRA, and displays a currently valid OMB control number, and the public is not required to respond to a collection of information unless it displays a currently valid OMB control number.  See 44 U.S.C.  3507.  Also, notwithstanding any other provisions of law, no person shall be subject to penalty for failing to comply with a collection of information if the collection of information does not display a currently valid OMB control number.  See 44 U.S.C.  3512.  </a:t>
            </a:r>
          </a:p>
          <a:p>
            <a:r>
              <a:rPr lang="en-US" sz="1000" dirty="0">
                <a:ea typeface="Times New Roman" panose="02020603050405020304" pitchFamily="18" charset="0"/>
              </a:rPr>
              <a:t> </a:t>
            </a:r>
          </a:p>
          <a:p>
            <a:r>
              <a:rPr lang="en-US" sz="1000" dirty="0">
                <a:ea typeface="Times New Roman" panose="02020603050405020304" pitchFamily="18" charset="0"/>
              </a:rPr>
              <a:t>The public reporting burden for this collection of information is estimated to average approximately seven minutes per respondent.  Interested parties are encouraged to send comments regarding the burden estimate or any other aspect of this collection of information, including suggestions for reducing this burden, to the U.S. Department of Labor, Employee Benefits Security Administration, Office of Policy and Research, Attention: PRA Clearance Officer, 200 Constitution Avenue, N.W., Room N-5718, Washington, DC 20210 or email </a:t>
            </a:r>
            <a:r>
              <a:rPr lang="en-US" sz="1000" u="sng" dirty="0">
                <a:solidFill>
                  <a:srgbClr val="4F009E"/>
                </a:solidFill>
                <a:ea typeface="Times New Roman" panose="02020603050405020304" pitchFamily="18" charset="0"/>
                <a:hlinkClick r:id="rId5"/>
              </a:rPr>
              <a:t>ebsa.opr@dol.gov</a:t>
            </a:r>
            <a:r>
              <a:rPr lang="en-US" sz="1000" dirty="0">
                <a:ea typeface="Times New Roman" panose="02020603050405020304" pitchFamily="18" charset="0"/>
              </a:rPr>
              <a:t> and reference the OMB Control Number 1210-0137.</a:t>
            </a:r>
          </a:p>
          <a:p>
            <a:pPr algn="r"/>
            <a:r>
              <a:rPr lang="en-US" dirty="0">
                <a:solidFill>
                  <a:srgbClr val="A6A6A6"/>
                </a:solidFill>
                <a:latin typeface="Aldine401 BT"/>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22" name="object 9"/>
          <p:cNvSpPr/>
          <p:nvPr/>
        </p:nvSpPr>
        <p:spPr>
          <a:xfrm flipH="1">
            <a:off x="427532" y="9839782"/>
            <a:ext cx="7146925" cy="0"/>
          </a:xfrm>
          <a:custGeom>
            <a:avLst/>
            <a:gdLst/>
            <a:ahLst/>
            <a:cxnLst/>
            <a:rect l="l" t="t" r="r" b="b"/>
            <a:pathLst>
              <a:path w="7146925">
                <a:moveTo>
                  <a:pt x="7146848" y="0"/>
                </a:moveTo>
                <a:lnTo>
                  <a:pt x="0" y="0"/>
                </a:lnTo>
              </a:path>
            </a:pathLst>
          </a:custGeom>
          <a:ln w="9525">
            <a:solidFill>
              <a:srgbClr val="FFFFFF"/>
            </a:solidFill>
            <a:prstDash val="dash"/>
          </a:ln>
        </p:spPr>
        <p:txBody>
          <a:bodyPr wrap="square" lIns="0" tIns="0" rIns="0" bIns="0" rtlCol="0"/>
          <a:lstStyle/>
          <a:p>
            <a:endParaRPr dirty="0"/>
          </a:p>
        </p:txBody>
      </p:sp>
      <p:sp>
        <p:nvSpPr>
          <p:cNvPr id="26" name="object 8"/>
          <p:cNvSpPr/>
          <p:nvPr/>
        </p:nvSpPr>
        <p:spPr>
          <a:xfrm flipH="1">
            <a:off x="584377" y="97391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27" name="object 9"/>
          <p:cNvSpPr/>
          <p:nvPr/>
        </p:nvSpPr>
        <p:spPr>
          <a:xfrm flipH="1">
            <a:off x="579932" y="9992182"/>
            <a:ext cx="7146925" cy="0"/>
          </a:xfrm>
          <a:custGeom>
            <a:avLst/>
            <a:gdLst/>
            <a:ahLst/>
            <a:cxnLst/>
            <a:rect l="l" t="t" r="r" b="b"/>
            <a:pathLst>
              <a:path w="7146925">
                <a:moveTo>
                  <a:pt x="7146848" y="0"/>
                </a:moveTo>
                <a:lnTo>
                  <a:pt x="0" y="0"/>
                </a:lnTo>
              </a:path>
            </a:pathLst>
          </a:custGeom>
          <a:ln w="9525">
            <a:solidFill>
              <a:srgbClr val="FFFFFF"/>
            </a:solidFill>
            <a:prstDash val="dash"/>
          </a:ln>
        </p:spPr>
        <p:txBody>
          <a:bodyPr wrap="square" lIns="0" tIns="0" rIns="0" bIns="0" rtlCol="0"/>
          <a:lstStyle/>
          <a:p>
            <a:endParaRPr dirty="0"/>
          </a:p>
        </p:txBody>
      </p:sp>
      <p:sp>
        <p:nvSpPr>
          <p:cNvPr id="17" name="object 8"/>
          <p:cNvSpPr/>
          <p:nvPr/>
        </p:nvSpPr>
        <p:spPr>
          <a:xfrm flipH="1">
            <a:off x="0" y="983978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18" name="TextBox 17"/>
          <p:cNvSpPr txBox="1"/>
          <p:nvPr/>
        </p:nvSpPr>
        <p:spPr>
          <a:xfrm>
            <a:off x="3793429" y="9651364"/>
            <a:ext cx="419576" cy="738664"/>
          </a:xfrm>
          <a:prstGeom prst="rect">
            <a:avLst/>
          </a:prstGeom>
          <a:noFill/>
        </p:spPr>
        <p:txBody>
          <a:bodyPr wrap="square" rtlCol="0">
            <a:spAutoFit/>
          </a:bodyPr>
          <a:lstStyle/>
          <a:p>
            <a:r>
              <a:rPr lang="en-US" sz="1400" b="1" dirty="0"/>
              <a:t>18</a:t>
            </a:r>
          </a:p>
          <a:p>
            <a:endParaRPr lang="en-US" sz="1400" b="1" dirty="0"/>
          </a:p>
          <a:p>
            <a:endParaRPr lang="en-US" sz="1400" b="1" dirty="0"/>
          </a:p>
        </p:txBody>
      </p:sp>
    </p:spTree>
    <p:extLst>
      <p:ext uri="{BB962C8B-B14F-4D97-AF65-F5344CB8AC3E}">
        <p14:creationId xmlns:p14="http://schemas.microsoft.com/office/powerpoint/2010/main" val="262836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04800" y="529322"/>
            <a:ext cx="2295908" cy="6992940"/>
          </a:xfrm>
          <a:prstGeom prst="rect">
            <a:avLst/>
          </a:prstGeom>
        </p:spPr>
        <p:txBody>
          <a:bodyPr vert="horz" wrap="square" lIns="0" tIns="12700" rIns="0" bIns="0" rtlCol="0">
            <a:spAutoFit/>
          </a:bodyPr>
          <a:lstStyle/>
          <a:p>
            <a:pPr marL="12700" marR="107314">
              <a:lnSpc>
                <a:spcPct val="110000"/>
              </a:lnSpc>
              <a:spcBef>
                <a:spcPts val="100"/>
              </a:spcBef>
            </a:pPr>
            <a:r>
              <a:rPr sz="900" b="1" dirty="0">
                <a:solidFill>
                  <a:srgbClr val="182748"/>
                </a:solidFill>
                <a:cs typeface="Times New Roman"/>
              </a:rPr>
              <a:t>Important Notice from</a:t>
            </a:r>
            <a:r>
              <a:rPr lang="en-US" sz="900" b="1" dirty="0">
                <a:solidFill>
                  <a:srgbClr val="182748"/>
                </a:solidFill>
                <a:cs typeface="Times New Roman"/>
              </a:rPr>
              <a:t> Long Branch Board of Education </a:t>
            </a:r>
            <a:r>
              <a:rPr sz="900" b="1" dirty="0">
                <a:solidFill>
                  <a:srgbClr val="182748"/>
                </a:solidFill>
                <a:cs typeface="Times New Roman"/>
              </a:rPr>
              <a:t> About Your  Prescription Drug Coverage and Medicare</a:t>
            </a:r>
            <a:endParaRPr sz="900" dirty="0">
              <a:solidFill>
                <a:srgbClr val="182748"/>
              </a:solidFill>
              <a:cs typeface="Times New Roman"/>
            </a:endParaRPr>
          </a:p>
          <a:p>
            <a:pPr marL="12700" marR="5080">
              <a:lnSpc>
                <a:spcPct val="103699"/>
              </a:lnSpc>
              <a:spcBef>
                <a:spcPts val="865"/>
              </a:spcBef>
            </a:pPr>
            <a:r>
              <a:rPr sz="900" dirty="0">
                <a:solidFill>
                  <a:srgbClr val="231F20"/>
                </a:solidFill>
                <a:cs typeface="Arial"/>
              </a:rPr>
              <a:t>Please read this notice carefully and keep it where  you can find it. This notice has information about  your current prescription drug coverage with </a:t>
            </a:r>
            <a:r>
              <a:rPr lang="en-US" sz="900" dirty="0">
                <a:solidFill>
                  <a:srgbClr val="231F20"/>
                </a:solidFill>
                <a:cs typeface="Arial"/>
              </a:rPr>
              <a:t>Long Branch Board of Education </a:t>
            </a:r>
            <a:r>
              <a:rPr sz="900" dirty="0">
                <a:solidFill>
                  <a:srgbClr val="231F20"/>
                </a:solidFill>
                <a:cs typeface="Arial"/>
              </a:rPr>
              <a:t>and about your  options under Medicare’s prescription drug  coverage. This information can help you decide  whether or not you want to join a Medicare drug  plan. If you are considering joining, you should  compare your current coverage, including which  drugs are covered at what cost, with the coverage  and costs of the plans offering Medicare  prescription drug coverage in your area. Information  about where you can get help to make decisions  about your prescription drug coverage is at the end  of this notice.</a:t>
            </a:r>
            <a:endParaRPr lang="en-US" sz="900" dirty="0">
              <a:solidFill>
                <a:srgbClr val="231F20"/>
              </a:solidFill>
              <a:cs typeface="Arial"/>
            </a:endParaRPr>
          </a:p>
          <a:p>
            <a:pPr marL="12700" marR="108585">
              <a:lnSpc>
                <a:spcPct val="103600"/>
              </a:lnSpc>
              <a:spcBef>
                <a:spcPts val="60"/>
              </a:spcBef>
            </a:pPr>
            <a:endParaRPr lang="en-US" sz="900" b="1" dirty="0">
              <a:solidFill>
                <a:srgbClr val="231F20"/>
              </a:solidFill>
              <a:cs typeface="Arial"/>
            </a:endParaRPr>
          </a:p>
          <a:p>
            <a:pPr marL="12700" marR="108585">
              <a:lnSpc>
                <a:spcPct val="103600"/>
              </a:lnSpc>
              <a:spcBef>
                <a:spcPts val="60"/>
              </a:spcBef>
            </a:pPr>
            <a:r>
              <a:rPr lang="en-US" sz="900" b="1" dirty="0">
                <a:solidFill>
                  <a:srgbClr val="182748"/>
                </a:solidFill>
                <a:cs typeface="Arial"/>
              </a:rPr>
              <a:t>There are two important things you need to know  about your current coverage and Medicare’s  prescription drug coverage:</a:t>
            </a:r>
          </a:p>
          <a:p>
            <a:pPr marL="12700" marR="5080">
              <a:lnSpc>
                <a:spcPct val="103600"/>
              </a:lnSpc>
              <a:spcBef>
                <a:spcPts val="800"/>
              </a:spcBef>
            </a:pPr>
            <a:r>
              <a:rPr lang="en-US" sz="900" dirty="0">
                <a:solidFill>
                  <a:srgbClr val="231F20"/>
                </a:solidFill>
                <a:cs typeface="Arial"/>
              </a:rPr>
              <a:t>1. Medicare prescription drug coverage became  available in 2006 to everyone with Medicare. You  can get this coverage if you join a Medicare  Prescription Drug Plan or join a Medicare  Advantage Plan (like an HMO or PPO) that offers  prescription drug coverage. All Medicare drug plans  provide at least a standard level of coverage set by  Medicare. Some plans may also offer more  coverage for a higher monthly premium.</a:t>
            </a:r>
            <a:endParaRPr lang="en-US" sz="900" dirty="0">
              <a:cs typeface="Arial"/>
            </a:endParaRPr>
          </a:p>
          <a:p>
            <a:pPr marL="12700" marR="5080">
              <a:lnSpc>
                <a:spcPct val="103699"/>
              </a:lnSpc>
              <a:spcBef>
                <a:spcPts val="865"/>
              </a:spcBef>
            </a:pPr>
            <a:r>
              <a:rPr lang="en-US" sz="900" dirty="0">
                <a:solidFill>
                  <a:srgbClr val="231F20"/>
                </a:solidFill>
                <a:cs typeface="Arial"/>
              </a:rPr>
              <a:t>2. Long Branch Board of Education has  determined that the prescription drug coverage  offered by the Meritain/CVS</a:t>
            </a:r>
            <a:r>
              <a:rPr lang="en-US" sz="900" dirty="0">
                <a:solidFill>
                  <a:srgbClr val="231F20"/>
                </a:solidFill>
                <a:cs typeface="Cambria"/>
              </a:rPr>
              <a:t> </a:t>
            </a:r>
            <a:r>
              <a:rPr lang="en-US" sz="900" dirty="0">
                <a:solidFill>
                  <a:srgbClr val="231F20"/>
                </a:solidFill>
                <a:cs typeface="Arial"/>
              </a:rPr>
              <a:t>plan is, on average  for all plan participants, expected to pay out as  much as standard Medicare prescription drug  coverage pays and is therefore considered  Creditable Coverage. Because your existing  coverage is Creditable Coverage, you can keep this  coverage and not pay a higher premium (a penalty)  if you later decide to join a Medicare drug plan.</a:t>
            </a:r>
            <a:endParaRPr lang="en-US" sz="900" dirty="0">
              <a:cs typeface="Arial"/>
            </a:endParaRPr>
          </a:p>
          <a:p>
            <a:pPr marL="12700" marR="5080">
              <a:lnSpc>
                <a:spcPct val="103699"/>
              </a:lnSpc>
              <a:spcBef>
                <a:spcPts val="865"/>
              </a:spcBef>
            </a:pPr>
            <a:endParaRPr sz="900" dirty="0">
              <a:cs typeface="Arial"/>
            </a:endParaRPr>
          </a:p>
        </p:txBody>
      </p:sp>
      <p:sp>
        <p:nvSpPr>
          <p:cNvPr id="9" name="object 9"/>
          <p:cNvSpPr/>
          <p:nvPr/>
        </p:nvSpPr>
        <p:spPr>
          <a:xfrm>
            <a:off x="304800" y="7292604"/>
            <a:ext cx="2057400" cy="0"/>
          </a:xfrm>
          <a:custGeom>
            <a:avLst/>
            <a:gdLst/>
            <a:ahLst/>
            <a:cxnLst/>
            <a:rect l="l" t="t" r="r" b="b"/>
            <a:pathLst>
              <a:path w="2057400">
                <a:moveTo>
                  <a:pt x="0" y="0"/>
                </a:moveTo>
                <a:lnTo>
                  <a:pt x="2057399" y="0"/>
                </a:lnTo>
              </a:path>
            </a:pathLst>
          </a:custGeom>
          <a:ln w="5715">
            <a:solidFill>
              <a:srgbClr val="221E1F"/>
            </a:solidFill>
          </a:ln>
        </p:spPr>
        <p:txBody>
          <a:bodyPr wrap="square" lIns="0" tIns="0" rIns="0" bIns="0" rtlCol="0"/>
          <a:lstStyle/>
          <a:p>
            <a:endParaRPr dirty="0"/>
          </a:p>
        </p:txBody>
      </p:sp>
      <p:sp>
        <p:nvSpPr>
          <p:cNvPr id="10" name="object 10"/>
          <p:cNvSpPr txBox="1"/>
          <p:nvPr/>
        </p:nvSpPr>
        <p:spPr>
          <a:xfrm>
            <a:off x="304800" y="7302129"/>
            <a:ext cx="2266444" cy="622671"/>
          </a:xfrm>
          <a:prstGeom prst="rect">
            <a:avLst/>
          </a:prstGeom>
        </p:spPr>
        <p:txBody>
          <a:bodyPr vert="horz" wrap="square" lIns="0" tIns="12700" rIns="0" bIns="0" rtlCol="0">
            <a:spAutoFit/>
          </a:bodyPr>
          <a:lstStyle/>
          <a:p>
            <a:pPr marL="12700" algn="just">
              <a:lnSpc>
                <a:spcPct val="100000"/>
              </a:lnSpc>
              <a:spcBef>
                <a:spcPts val="100"/>
              </a:spcBef>
            </a:pPr>
            <a:r>
              <a:rPr sz="800" b="1" dirty="0">
                <a:solidFill>
                  <a:srgbClr val="231F20"/>
                </a:solidFill>
                <a:cs typeface="Arial"/>
              </a:rPr>
              <a:t>When Can You Join A Medicare Drug Plan?</a:t>
            </a:r>
            <a:endParaRPr sz="800" b="1" dirty="0">
              <a:cs typeface="Arial"/>
            </a:endParaRPr>
          </a:p>
          <a:p>
            <a:pPr marL="12700" marR="5080" algn="just">
              <a:lnSpc>
                <a:spcPct val="103600"/>
              </a:lnSpc>
              <a:spcBef>
                <a:spcPts val="800"/>
              </a:spcBef>
            </a:pPr>
            <a:r>
              <a:rPr sz="800" dirty="0">
                <a:solidFill>
                  <a:srgbClr val="231F20"/>
                </a:solidFill>
                <a:cs typeface="Arial"/>
              </a:rPr>
              <a:t>You can join a Medicare drug plan when you first  become eligible for Medicare and each year from  October 15th to December 7th.</a:t>
            </a:r>
            <a:endParaRPr sz="800" dirty="0">
              <a:cs typeface="Arial"/>
            </a:endParaRPr>
          </a:p>
        </p:txBody>
      </p:sp>
      <p:sp>
        <p:nvSpPr>
          <p:cNvPr id="11" name="object 11"/>
          <p:cNvSpPr txBox="1"/>
          <p:nvPr/>
        </p:nvSpPr>
        <p:spPr>
          <a:xfrm>
            <a:off x="2808122" y="529322"/>
            <a:ext cx="2216929" cy="8470845"/>
          </a:xfrm>
          <a:prstGeom prst="rect">
            <a:avLst/>
          </a:prstGeom>
        </p:spPr>
        <p:txBody>
          <a:bodyPr vert="horz" wrap="square" lIns="0" tIns="7620" rIns="0" bIns="0" rtlCol="0">
            <a:spAutoFit/>
          </a:bodyPr>
          <a:lstStyle/>
          <a:p>
            <a:pPr marL="12700" marR="5080">
              <a:lnSpc>
                <a:spcPct val="103600"/>
              </a:lnSpc>
              <a:spcBef>
                <a:spcPts val="60"/>
              </a:spcBef>
            </a:pPr>
            <a:r>
              <a:rPr sz="900" dirty="0">
                <a:solidFill>
                  <a:srgbClr val="231F20"/>
                </a:solidFill>
                <a:cs typeface="Arial"/>
              </a:rPr>
              <a:t>However, if you lose your current creditable  prescription drug coverage, through no fault of your  own, you will also be eligible for a two (2) month  Special Enrollment Period (SEP) to join a Medicare  drug plan.</a:t>
            </a:r>
            <a:endParaRPr lang="en-US" sz="900" dirty="0">
              <a:solidFill>
                <a:srgbClr val="231F20"/>
              </a:solidFill>
              <a:cs typeface="Arial"/>
            </a:endParaRPr>
          </a:p>
          <a:p>
            <a:pPr marL="12700" marR="5080">
              <a:lnSpc>
                <a:spcPct val="103600"/>
              </a:lnSpc>
              <a:spcBef>
                <a:spcPts val="60"/>
              </a:spcBef>
            </a:pPr>
            <a:endParaRPr lang="en-US" sz="900" dirty="0">
              <a:solidFill>
                <a:srgbClr val="231F20"/>
              </a:solidFill>
              <a:cs typeface="Arial"/>
            </a:endParaRPr>
          </a:p>
          <a:p>
            <a:pPr marL="12700" marR="136525">
              <a:lnSpc>
                <a:spcPct val="103899"/>
              </a:lnSpc>
              <a:spcBef>
                <a:spcPts val="55"/>
              </a:spcBef>
            </a:pPr>
            <a:r>
              <a:rPr lang="en-US" sz="900" b="1" dirty="0">
                <a:solidFill>
                  <a:srgbClr val="182748"/>
                </a:solidFill>
                <a:cs typeface="Arial"/>
              </a:rPr>
              <a:t>What Happens To Your Current Coverage If You  Decide to Join A Medicare Drug Plan? </a:t>
            </a:r>
            <a:r>
              <a:rPr lang="en-US" sz="900" dirty="0">
                <a:solidFill>
                  <a:srgbClr val="231F20"/>
                </a:solidFill>
                <a:cs typeface="Arial"/>
              </a:rPr>
              <a:t>If you decide to join a Medicare drug plan, your  current Long Branch Board of Education coverage will not be affected. Long Branch Board of Education prescription drug benefits,  provisions and eligibility are based on collective  bargaining agreements. Please contact Long Branch Board of Education using the contact  information listed on this notice if you have  questions regarding your specific prescription drug  plan.</a:t>
            </a:r>
            <a:endParaRPr lang="en-US" sz="900" dirty="0">
              <a:cs typeface="Arial"/>
            </a:endParaRPr>
          </a:p>
          <a:p>
            <a:pPr marL="12700" marR="29845">
              <a:lnSpc>
                <a:spcPct val="103899"/>
              </a:lnSpc>
              <a:spcBef>
                <a:spcPts val="800"/>
              </a:spcBef>
            </a:pPr>
            <a:r>
              <a:rPr lang="en-US" sz="900" b="1" dirty="0">
                <a:solidFill>
                  <a:srgbClr val="182748"/>
                </a:solidFill>
                <a:cs typeface="Arial"/>
              </a:rPr>
              <a:t>When Will You Pay A Higher Premium (Penalty) To  Join A Medicare Drug Plan?</a:t>
            </a:r>
          </a:p>
          <a:p>
            <a:pPr marL="12700" marR="25400">
              <a:lnSpc>
                <a:spcPct val="103299"/>
              </a:lnSpc>
              <a:spcBef>
                <a:spcPts val="65"/>
              </a:spcBef>
            </a:pPr>
            <a:r>
              <a:rPr lang="en-US" sz="900" dirty="0">
                <a:solidFill>
                  <a:srgbClr val="231F20"/>
                </a:solidFill>
                <a:cs typeface="Arial"/>
              </a:rPr>
              <a:t>You should also know that if you drop or lose your  current coverage with Long Branch Board of Education and don’t join a Medicare drug  plan within 63 continuous days after your current  coverage ends, you may pay a higher premium (a  penalty) to join a Medicare drug plan later.</a:t>
            </a:r>
          </a:p>
          <a:p>
            <a:pPr marL="12700" marR="5080">
              <a:lnSpc>
                <a:spcPct val="103699"/>
              </a:lnSpc>
            </a:pPr>
            <a:endParaRPr lang="en-US" sz="900" dirty="0">
              <a:solidFill>
                <a:srgbClr val="231F20"/>
              </a:solidFill>
              <a:cs typeface="Arial"/>
            </a:endParaRPr>
          </a:p>
          <a:p>
            <a:pPr marL="12700" marR="5080">
              <a:lnSpc>
                <a:spcPct val="103699"/>
              </a:lnSpc>
            </a:pPr>
            <a:r>
              <a:rPr lang="en-US" sz="900" dirty="0">
                <a:solidFill>
                  <a:srgbClr val="231F20"/>
                </a:solidFill>
                <a:cs typeface="Arial"/>
              </a:rPr>
              <a:t>If you go 63 continuous days or longer without  creditable prescription drug coverage, your monthly  premium may go up by at least 1% of the Medicare  base beneficiary premium per month for every  month that you did not have that coverage. For  example, if you go nineteen months without  creditable coverage, your premium may consistently  be at least 19% higher than the Medicare base  beneficiary premium. You may have to pay this  higher premium (a penalty) as long as you have  Medicare prescription drug coverage. In addition,  you may have to wait until the following October to  join.</a:t>
            </a:r>
          </a:p>
          <a:p>
            <a:pPr marL="12700" marR="5080">
              <a:lnSpc>
                <a:spcPct val="103699"/>
              </a:lnSpc>
            </a:pPr>
            <a:endParaRPr lang="en-US" sz="900" dirty="0">
              <a:solidFill>
                <a:srgbClr val="231F20"/>
              </a:solidFill>
              <a:cs typeface="Arial"/>
            </a:endParaRPr>
          </a:p>
          <a:p>
            <a:pPr marL="12700" marR="5080">
              <a:lnSpc>
                <a:spcPct val="103699"/>
              </a:lnSpc>
            </a:pPr>
            <a:r>
              <a:rPr lang="en-US" sz="900" b="1" dirty="0">
                <a:solidFill>
                  <a:srgbClr val="182748"/>
                </a:solidFill>
                <a:cs typeface="Arial"/>
              </a:rPr>
              <a:t>For More Information About This Notice Or Your  Current Prescription Drug Coverage</a:t>
            </a:r>
          </a:p>
          <a:p>
            <a:pPr marL="12700" marR="180340">
              <a:lnSpc>
                <a:spcPct val="103699"/>
              </a:lnSpc>
              <a:spcBef>
                <a:spcPts val="60"/>
              </a:spcBef>
            </a:pPr>
            <a:r>
              <a:rPr lang="en-US" sz="900" dirty="0">
                <a:solidFill>
                  <a:srgbClr val="231F20"/>
                </a:solidFill>
                <a:cs typeface="Arial"/>
              </a:rPr>
              <a:t>Contact the person listed below for further  information at 732-572-2289, ext. 2540. NOTE:  You’ll get this notice each year. You will also get it  before the next period you can join a Medicare drug</a:t>
            </a:r>
            <a:endParaRPr lang="en-US" sz="900" dirty="0">
              <a:cs typeface="Arial"/>
            </a:endParaRPr>
          </a:p>
          <a:p>
            <a:pPr marL="12700">
              <a:lnSpc>
                <a:spcPct val="100000"/>
              </a:lnSpc>
              <a:spcBef>
                <a:spcPts val="35"/>
              </a:spcBef>
            </a:pPr>
            <a:r>
              <a:rPr lang="en-US" sz="900" dirty="0">
                <a:solidFill>
                  <a:srgbClr val="231F20"/>
                </a:solidFill>
                <a:cs typeface="Arial"/>
              </a:rPr>
              <a:t>plan, and if this coverage through Long Branch Board of Education..</a:t>
            </a:r>
            <a:endParaRPr lang="en-US" sz="900" dirty="0">
              <a:cs typeface="Arial"/>
            </a:endParaRPr>
          </a:p>
          <a:p>
            <a:pPr marL="12700" marR="5080">
              <a:lnSpc>
                <a:spcPct val="103699"/>
              </a:lnSpc>
            </a:pPr>
            <a:endParaRPr lang="en-US" sz="900" dirty="0">
              <a:cs typeface="Arial"/>
            </a:endParaRPr>
          </a:p>
          <a:p>
            <a:pPr marL="12700" marR="5080">
              <a:lnSpc>
                <a:spcPct val="103699"/>
              </a:lnSpc>
            </a:pPr>
            <a:endParaRPr lang="en-US" sz="900" dirty="0">
              <a:cs typeface="Arial"/>
            </a:endParaRPr>
          </a:p>
          <a:p>
            <a:pPr marL="12700" marR="29845">
              <a:lnSpc>
                <a:spcPct val="103899"/>
              </a:lnSpc>
              <a:spcBef>
                <a:spcPts val="800"/>
              </a:spcBef>
            </a:pPr>
            <a:endParaRPr lang="en-US" sz="900" dirty="0">
              <a:cs typeface="Arial"/>
            </a:endParaRPr>
          </a:p>
          <a:p>
            <a:pPr marL="12700" marR="5080">
              <a:lnSpc>
                <a:spcPct val="103600"/>
              </a:lnSpc>
              <a:spcBef>
                <a:spcPts val="60"/>
              </a:spcBef>
            </a:pPr>
            <a:endParaRPr sz="900" dirty="0">
              <a:cs typeface="Arial"/>
            </a:endParaRPr>
          </a:p>
        </p:txBody>
      </p:sp>
      <p:sp>
        <p:nvSpPr>
          <p:cNvPr id="17" name="object 17"/>
          <p:cNvSpPr txBox="1"/>
          <p:nvPr/>
        </p:nvSpPr>
        <p:spPr>
          <a:xfrm>
            <a:off x="5261929" y="521585"/>
            <a:ext cx="2211070" cy="295081"/>
          </a:xfrm>
          <a:prstGeom prst="rect">
            <a:avLst/>
          </a:prstGeom>
        </p:spPr>
        <p:txBody>
          <a:bodyPr vert="horz" wrap="square" lIns="0" tIns="6985" rIns="0" bIns="0" rtlCol="0">
            <a:spAutoFit/>
          </a:bodyPr>
          <a:lstStyle/>
          <a:p>
            <a:pPr marL="12700" marR="5080">
              <a:lnSpc>
                <a:spcPct val="103899"/>
              </a:lnSpc>
              <a:spcBef>
                <a:spcPts val="55"/>
              </a:spcBef>
            </a:pPr>
            <a:r>
              <a:rPr lang="en-US" sz="900" dirty="0">
                <a:solidFill>
                  <a:srgbClr val="231F20"/>
                </a:solidFill>
                <a:cs typeface="Arial"/>
              </a:rPr>
              <a:t>changes  </a:t>
            </a:r>
            <a:r>
              <a:rPr sz="900" dirty="0">
                <a:solidFill>
                  <a:srgbClr val="231F20"/>
                </a:solidFill>
                <a:cs typeface="Arial"/>
              </a:rPr>
              <a:t>You also may request a copy of  this notice at any time.</a:t>
            </a:r>
            <a:endParaRPr sz="900" dirty="0">
              <a:cs typeface="Arial"/>
            </a:endParaRPr>
          </a:p>
        </p:txBody>
      </p:sp>
      <p:sp>
        <p:nvSpPr>
          <p:cNvPr id="18" name="object 18"/>
          <p:cNvSpPr txBox="1"/>
          <p:nvPr/>
        </p:nvSpPr>
        <p:spPr>
          <a:xfrm>
            <a:off x="5261929" y="1098044"/>
            <a:ext cx="2211070" cy="5521896"/>
          </a:xfrm>
          <a:prstGeom prst="rect">
            <a:avLst/>
          </a:prstGeom>
        </p:spPr>
        <p:txBody>
          <a:bodyPr vert="horz" wrap="square" lIns="0" tIns="6985" rIns="0" bIns="0" rtlCol="0">
            <a:spAutoFit/>
          </a:bodyPr>
          <a:lstStyle/>
          <a:p>
            <a:pPr marL="12700" marR="5080" indent="-635">
              <a:lnSpc>
                <a:spcPct val="103899"/>
              </a:lnSpc>
              <a:spcBef>
                <a:spcPts val="55"/>
              </a:spcBef>
            </a:pPr>
            <a:r>
              <a:rPr sz="900" b="1" dirty="0">
                <a:solidFill>
                  <a:srgbClr val="182748"/>
                </a:solidFill>
                <a:cs typeface="Arial"/>
              </a:rPr>
              <a:t>For More Information About Your Options Under  Medicare Prescription Drug Coverage…</a:t>
            </a:r>
            <a:endParaRPr lang="en-US" sz="900" b="1" dirty="0">
              <a:solidFill>
                <a:srgbClr val="182748"/>
              </a:solidFill>
              <a:cs typeface="Arial"/>
            </a:endParaRPr>
          </a:p>
          <a:p>
            <a:pPr marL="12700" marR="5080" indent="-635">
              <a:lnSpc>
                <a:spcPct val="103899"/>
              </a:lnSpc>
              <a:spcBef>
                <a:spcPts val="55"/>
              </a:spcBef>
            </a:pPr>
            <a:endParaRPr lang="en-US" sz="900" b="1" dirty="0">
              <a:solidFill>
                <a:srgbClr val="231F20"/>
              </a:solidFill>
              <a:cs typeface="Arial"/>
            </a:endParaRPr>
          </a:p>
          <a:p>
            <a:pPr marL="12700" marR="5080">
              <a:lnSpc>
                <a:spcPct val="103699"/>
              </a:lnSpc>
              <a:spcBef>
                <a:spcPts val="60"/>
              </a:spcBef>
            </a:pPr>
            <a:r>
              <a:rPr lang="en-US" sz="900" dirty="0">
                <a:solidFill>
                  <a:srgbClr val="231F20"/>
                </a:solidFill>
                <a:cs typeface="Arial"/>
              </a:rPr>
              <a:t>More detailed information about Medicare plans  that offer prescription drug coverage is in the  “Medicare &amp; You” handbook. You’ll get a copy of  the handbook in the mail every year from Medicare.  You may also be contacted directly by Medicare  drug plans.</a:t>
            </a:r>
            <a:endParaRPr lang="en-US" sz="900" dirty="0">
              <a:cs typeface="Arial"/>
            </a:endParaRPr>
          </a:p>
          <a:p>
            <a:pPr marL="12700" marR="81280">
              <a:lnSpc>
                <a:spcPct val="103299"/>
              </a:lnSpc>
              <a:spcBef>
                <a:spcPts val="805"/>
              </a:spcBef>
            </a:pPr>
            <a:r>
              <a:rPr lang="en-US" sz="900" b="1" dirty="0">
                <a:solidFill>
                  <a:srgbClr val="182748"/>
                </a:solidFill>
                <a:cs typeface="Arial"/>
              </a:rPr>
              <a:t>For more information about Medicare prescription  drug coverage:</a:t>
            </a:r>
          </a:p>
          <a:p>
            <a:pPr marL="184150" marR="81280" indent="-171450">
              <a:lnSpc>
                <a:spcPct val="103299"/>
              </a:lnSpc>
              <a:spcBef>
                <a:spcPts val="805"/>
              </a:spcBef>
              <a:buFont typeface="Arial" panose="020B0604020202020204" pitchFamily="34" charset="0"/>
              <a:buChar char="•"/>
            </a:pPr>
            <a:r>
              <a:rPr lang="en-US" sz="900" dirty="0">
                <a:solidFill>
                  <a:srgbClr val="231F20"/>
                </a:solidFill>
                <a:cs typeface="Arial"/>
              </a:rPr>
              <a:t>Visit </a:t>
            </a:r>
            <a:r>
              <a:rPr lang="en-US" sz="900" dirty="0">
                <a:solidFill>
                  <a:srgbClr val="231F20"/>
                </a:solidFill>
                <a:cs typeface="Arial"/>
                <a:hlinkClick r:id="rId3"/>
              </a:rPr>
              <a:t>www.medicare.gov</a:t>
            </a:r>
            <a:endParaRPr lang="en-US" sz="900" dirty="0">
              <a:solidFill>
                <a:srgbClr val="231F20"/>
              </a:solidFill>
              <a:cs typeface="Arial"/>
            </a:endParaRPr>
          </a:p>
          <a:p>
            <a:pPr marL="184150" marR="81280" indent="-171450">
              <a:lnSpc>
                <a:spcPct val="103299"/>
              </a:lnSpc>
              <a:spcBef>
                <a:spcPts val="805"/>
              </a:spcBef>
              <a:buFont typeface="Arial" panose="020B0604020202020204" pitchFamily="34" charset="0"/>
              <a:buChar char="•"/>
            </a:pPr>
            <a:r>
              <a:rPr lang="en-US" sz="900" dirty="0">
                <a:solidFill>
                  <a:srgbClr val="231F20"/>
                </a:solidFill>
                <a:cs typeface="Arial"/>
              </a:rPr>
              <a:t>Call your State Health Insurance Assistance  Program (see the inside back cover of your copy  of the “Medicare &amp; You” handbook for their  telephone number) for personalized help</a:t>
            </a:r>
          </a:p>
          <a:p>
            <a:pPr marL="12700" marR="81280">
              <a:lnSpc>
                <a:spcPct val="103299"/>
              </a:lnSpc>
              <a:spcBef>
                <a:spcPts val="805"/>
              </a:spcBef>
            </a:pPr>
            <a:endParaRPr lang="en-US" sz="900" dirty="0">
              <a:solidFill>
                <a:srgbClr val="231F20"/>
              </a:solidFill>
              <a:cs typeface="Arial"/>
            </a:endParaRPr>
          </a:p>
          <a:p>
            <a:pPr marL="12700">
              <a:lnSpc>
                <a:spcPct val="100000"/>
              </a:lnSpc>
              <a:spcBef>
                <a:spcPts val="100"/>
              </a:spcBef>
            </a:pPr>
            <a:r>
              <a:rPr lang="en-US" sz="900" dirty="0">
                <a:solidFill>
                  <a:srgbClr val="231F20"/>
                </a:solidFill>
                <a:cs typeface="Arial"/>
              </a:rPr>
              <a:t>Call 1-800-MEDICARE (1-800-633-4227). TTY</a:t>
            </a:r>
            <a:endParaRPr lang="en-US" sz="900" dirty="0">
              <a:cs typeface="Arial"/>
            </a:endParaRPr>
          </a:p>
          <a:p>
            <a:pPr marL="12700">
              <a:lnSpc>
                <a:spcPct val="100000"/>
              </a:lnSpc>
              <a:spcBef>
                <a:spcPts val="35"/>
              </a:spcBef>
            </a:pPr>
            <a:r>
              <a:rPr lang="en-US" sz="900" dirty="0">
                <a:solidFill>
                  <a:srgbClr val="231F20"/>
                </a:solidFill>
                <a:cs typeface="Arial"/>
              </a:rPr>
              <a:t>users should call 1-877-486-2048.</a:t>
            </a:r>
            <a:endParaRPr lang="en-US" sz="900" dirty="0">
              <a:cs typeface="Arial"/>
            </a:endParaRPr>
          </a:p>
          <a:p>
            <a:pPr marL="12700" marR="5080">
              <a:lnSpc>
                <a:spcPct val="103800"/>
              </a:lnSpc>
              <a:spcBef>
                <a:spcPts val="55"/>
              </a:spcBef>
            </a:pPr>
            <a:endParaRPr lang="en-US" sz="900" dirty="0">
              <a:solidFill>
                <a:srgbClr val="231F20"/>
              </a:solidFill>
              <a:cs typeface="Arial"/>
            </a:endParaRPr>
          </a:p>
          <a:p>
            <a:pPr marL="12700" marR="5080">
              <a:lnSpc>
                <a:spcPct val="103800"/>
              </a:lnSpc>
              <a:spcBef>
                <a:spcPts val="55"/>
              </a:spcBef>
            </a:pPr>
            <a:r>
              <a:rPr lang="en-US" sz="900" dirty="0">
                <a:solidFill>
                  <a:srgbClr val="231F20"/>
                </a:solidFill>
                <a:cs typeface="Arial"/>
              </a:rPr>
              <a:t>If you have limited income and resources, extra  help paying for Medicare prescription drug  coverage is available. For information about this  extra help, visit Social Security on the web at  </a:t>
            </a:r>
            <a:r>
              <a:rPr lang="en-US" sz="900" dirty="0">
                <a:solidFill>
                  <a:srgbClr val="231F20"/>
                </a:solidFill>
                <a:cs typeface="Arial"/>
                <a:hlinkClick r:id="rId4"/>
              </a:rPr>
              <a:t>www.socialsecurity.gov, </a:t>
            </a:r>
            <a:r>
              <a:rPr lang="en-US" sz="900" dirty="0">
                <a:solidFill>
                  <a:srgbClr val="231F20"/>
                </a:solidFill>
                <a:cs typeface="Arial"/>
              </a:rPr>
              <a:t>or call them at</a:t>
            </a:r>
            <a:endParaRPr lang="en-US" sz="900" dirty="0">
              <a:cs typeface="Arial"/>
            </a:endParaRPr>
          </a:p>
          <a:p>
            <a:pPr marL="12700">
              <a:lnSpc>
                <a:spcPct val="100000"/>
              </a:lnSpc>
              <a:spcBef>
                <a:spcPts val="40"/>
              </a:spcBef>
            </a:pPr>
            <a:r>
              <a:rPr lang="en-US" sz="900" dirty="0">
                <a:solidFill>
                  <a:srgbClr val="231F20"/>
                </a:solidFill>
                <a:cs typeface="Arial"/>
              </a:rPr>
              <a:t>1-800-772-1213 (TTY 1-800-325-0778).</a:t>
            </a:r>
            <a:endParaRPr lang="en-US" sz="900" dirty="0">
              <a:cs typeface="Arial"/>
            </a:endParaRPr>
          </a:p>
          <a:p>
            <a:pPr marL="12700" marR="81280">
              <a:lnSpc>
                <a:spcPct val="103299"/>
              </a:lnSpc>
              <a:spcBef>
                <a:spcPts val="805"/>
              </a:spcBef>
            </a:pPr>
            <a:endParaRPr lang="en-US" sz="900" dirty="0">
              <a:cs typeface="Arial"/>
            </a:endParaRPr>
          </a:p>
          <a:p>
            <a:pPr marL="12700" marR="81280">
              <a:lnSpc>
                <a:spcPct val="103299"/>
              </a:lnSpc>
              <a:spcBef>
                <a:spcPts val="805"/>
              </a:spcBef>
            </a:pPr>
            <a:endParaRPr lang="en-US" sz="900" dirty="0">
              <a:cs typeface="Arial"/>
            </a:endParaRPr>
          </a:p>
          <a:p>
            <a:pPr marL="12700" marR="81280">
              <a:lnSpc>
                <a:spcPct val="103299"/>
              </a:lnSpc>
              <a:spcBef>
                <a:spcPts val="805"/>
              </a:spcBef>
            </a:pPr>
            <a:endParaRPr lang="en-US" sz="900" dirty="0">
              <a:cs typeface="Arial"/>
            </a:endParaRPr>
          </a:p>
          <a:p>
            <a:pPr marL="12700" marR="5080" indent="-635">
              <a:lnSpc>
                <a:spcPct val="103899"/>
              </a:lnSpc>
              <a:spcBef>
                <a:spcPts val="55"/>
              </a:spcBef>
            </a:pPr>
            <a:endParaRPr sz="900" dirty="0">
              <a:cs typeface="Arial"/>
            </a:endParaRPr>
          </a:p>
        </p:txBody>
      </p:sp>
      <p:sp>
        <p:nvSpPr>
          <p:cNvPr id="24" name="object 24"/>
          <p:cNvSpPr txBox="1"/>
          <p:nvPr/>
        </p:nvSpPr>
        <p:spPr>
          <a:xfrm>
            <a:off x="5261929" y="6572639"/>
            <a:ext cx="2358071" cy="1139543"/>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cs typeface="Arial"/>
              </a:rPr>
              <a:t>Date: </a:t>
            </a:r>
            <a:r>
              <a:rPr lang="en-US" sz="800" dirty="0">
                <a:solidFill>
                  <a:srgbClr val="231F20"/>
                </a:solidFill>
                <a:cs typeface="Arial"/>
              </a:rPr>
              <a:t>January 2024</a:t>
            </a:r>
            <a:endParaRPr sz="800" dirty="0">
              <a:cs typeface="Cambria"/>
            </a:endParaRPr>
          </a:p>
          <a:p>
            <a:pPr marL="12700" marR="656590">
              <a:lnSpc>
                <a:spcPts val="1019"/>
              </a:lnSpc>
              <a:spcBef>
                <a:spcPts val="819"/>
              </a:spcBef>
            </a:pPr>
            <a:r>
              <a:rPr sz="800" dirty="0">
                <a:solidFill>
                  <a:srgbClr val="231F20"/>
                </a:solidFill>
                <a:cs typeface="Arial"/>
              </a:rPr>
              <a:t>Name of Entity/Sender: </a:t>
            </a:r>
            <a:r>
              <a:rPr lang="en-US" sz="800" dirty="0">
                <a:solidFill>
                  <a:srgbClr val="231F20"/>
                </a:solidFill>
                <a:cs typeface="Arial"/>
              </a:rPr>
              <a:t>Long Branch Board of Education </a:t>
            </a:r>
          </a:p>
          <a:p>
            <a:pPr marL="12700" marR="656590">
              <a:lnSpc>
                <a:spcPts val="1019"/>
              </a:lnSpc>
              <a:spcBef>
                <a:spcPts val="819"/>
              </a:spcBef>
            </a:pPr>
            <a:r>
              <a:rPr sz="800" dirty="0">
                <a:solidFill>
                  <a:srgbClr val="231F20"/>
                </a:solidFill>
                <a:cs typeface="Arial"/>
              </a:rPr>
              <a:t>Contact: </a:t>
            </a:r>
            <a:r>
              <a:rPr lang="en-US" sz="800" dirty="0">
                <a:solidFill>
                  <a:srgbClr val="231F20"/>
                </a:solidFill>
                <a:cs typeface="Cambria"/>
              </a:rPr>
              <a:t>Kimberly Crosby</a:t>
            </a:r>
            <a:endParaRPr sz="800" dirty="0">
              <a:cs typeface="Cambria"/>
            </a:endParaRPr>
          </a:p>
          <a:p>
            <a:pPr marL="12700" marR="231775">
              <a:lnSpc>
                <a:spcPct val="167800"/>
              </a:lnSpc>
              <a:spcBef>
                <a:spcPts val="5"/>
              </a:spcBef>
            </a:pPr>
            <a:r>
              <a:rPr sz="800" dirty="0">
                <a:solidFill>
                  <a:srgbClr val="231F20"/>
                </a:solidFill>
                <a:cs typeface="Arial"/>
              </a:rPr>
              <a:t>Address: </a:t>
            </a:r>
            <a:r>
              <a:rPr lang="en-US" sz="800" dirty="0">
                <a:solidFill>
                  <a:srgbClr val="231F20"/>
                </a:solidFill>
                <a:cs typeface="Arial"/>
              </a:rPr>
              <a:t>540 Broadway</a:t>
            </a:r>
            <a:r>
              <a:rPr sz="800" dirty="0">
                <a:solidFill>
                  <a:srgbClr val="231F20"/>
                </a:solidFill>
                <a:cs typeface="Arial"/>
              </a:rPr>
              <a:t>, </a:t>
            </a:r>
            <a:r>
              <a:rPr lang="en-US" sz="800" dirty="0">
                <a:solidFill>
                  <a:srgbClr val="231F20"/>
                </a:solidFill>
                <a:cs typeface="Arial"/>
              </a:rPr>
              <a:t>Long Branch</a:t>
            </a:r>
            <a:r>
              <a:rPr sz="800" dirty="0">
                <a:solidFill>
                  <a:srgbClr val="231F20"/>
                </a:solidFill>
                <a:cs typeface="Arial"/>
              </a:rPr>
              <a:t>, NJ 0</a:t>
            </a:r>
            <a:r>
              <a:rPr lang="en-US" sz="800" dirty="0">
                <a:solidFill>
                  <a:srgbClr val="231F20"/>
                </a:solidFill>
                <a:cs typeface="Arial"/>
              </a:rPr>
              <a:t>7740</a:t>
            </a:r>
            <a:r>
              <a:rPr sz="800" dirty="0">
                <a:solidFill>
                  <a:srgbClr val="231F20"/>
                </a:solidFill>
                <a:cs typeface="Arial"/>
              </a:rPr>
              <a:t> Phone Number: </a:t>
            </a:r>
            <a:r>
              <a:rPr lang="en-US" sz="800" dirty="0">
                <a:solidFill>
                  <a:srgbClr val="231F20"/>
                </a:solidFill>
                <a:cs typeface="Arial"/>
              </a:rPr>
              <a:t>732-571-2868 ext. 40037</a:t>
            </a:r>
            <a:endParaRPr sz="800" dirty="0">
              <a:cs typeface="Cambria"/>
            </a:endParaRPr>
          </a:p>
        </p:txBody>
      </p:sp>
      <p:sp>
        <p:nvSpPr>
          <p:cNvPr id="25" name="object 25"/>
          <p:cNvSpPr txBox="1"/>
          <p:nvPr/>
        </p:nvSpPr>
        <p:spPr>
          <a:xfrm>
            <a:off x="292894" y="8148021"/>
            <a:ext cx="7170961" cy="1360885"/>
          </a:xfrm>
          <a:prstGeom prst="rect">
            <a:avLst/>
          </a:prstGeom>
        </p:spPr>
        <p:txBody>
          <a:bodyPr vert="horz" wrap="square" lIns="0" tIns="49530" rIns="0" bIns="0" rtlCol="0">
            <a:spAutoFit/>
          </a:bodyPr>
          <a:lstStyle/>
          <a:p>
            <a:pPr marL="12700" algn="just">
              <a:lnSpc>
                <a:spcPct val="100000"/>
              </a:lnSpc>
              <a:spcBef>
                <a:spcPts val="390"/>
              </a:spcBef>
            </a:pPr>
            <a:r>
              <a:rPr sz="1000" b="1" spc="-5" dirty="0">
                <a:solidFill>
                  <a:srgbClr val="182748"/>
                </a:solidFill>
                <a:cs typeface="Franklin Gothic Demi"/>
              </a:rPr>
              <a:t>ABOUT </a:t>
            </a:r>
            <a:r>
              <a:rPr sz="1000" b="1" dirty="0">
                <a:solidFill>
                  <a:srgbClr val="182748"/>
                </a:solidFill>
                <a:cs typeface="Franklin Gothic Demi"/>
              </a:rPr>
              <a:t>THIS </a:t>
            </a:r>
            <a:r>
              <a:rPr sz="1000" b="1" spc="-5" dirty="0">
                <a:solidFill>
                  <a:srgbClr val="182748"/>
                </a:solidFill>
                <a:cs typeface="Franklin Gothic Demi"/>
              </a:rPr>
              <a:t>BENEFITS</a:t>
            </a:r>
            <a:r>
              <a:rPr sz="1000" b="1" spc="-10" dirty="0">
                <a:solidFill>
                  <a:srgbClr val="182748"/>
                </a:solidFill>
                <a:cs typeface="Franklin Gothic Demi"/>
              </a:rPr>
              <a:t> </a:t>
            </a:r>
            <a:r>
              <a:rPr sz="1000" b="1" spc="-5" dirty="0">
                <a:solidFill>
                  <a:srgbClr val="182748"/>
                </a:solidFill>
                <a:cs typeface="Franklin Gothic Demi"/>
              </a:rPr>
              <a:t>SUMMARY</a:t>
            </a:r>
            <a:endParaRPr sz="1000" dirty="0">
              <a:solidFill>
                <a:srgbClr val="182748"/>
              </a:solidFill>
              <a:cs typeface="Franklin Gothic Demi"/>
            </a:endParaRPr>
          </a:p>
          <a:p>
            <a:pPr marL="12700" marR="5080" algn="just">
              <a:lnSpc>
                <a:spcPct val="122800"/>
              </a:lnSpc>
              <a:spcBef>
                <a:spcPts val="50"/>
              </a:spcBef>
            </a:pPr>
            <a:r>
              <a:rPr sz="750" spc="5" dirty="0">
                <a:solidFill>
                  <a:srgbClr val="231F20"/>
                </a:solidFill>
                <a:cs typeface="Franklin Gothic Book"/>
              </a:rPr>
              <a:t>This Benefits </a:t>
            </a:r>
            <a:r>
              <a:rPr sz="750" spc="10" dirty="0">
                <a:solidFill>
                  <a:srgbClr val="231F20"/>
                </a:solidFill>
                <a:cs typeface="Franklin Gothic Book"/>
              </a:rPr>
              <a:t>Summary describes the highlights of the </a:t>
            </a:r>
            <a:r>
              <a:rPr lang="en-US" sz="750" spc="10" dirty="0">
                <a:solidFill>
                  <a:srgbClr val="231F20"/>
                </a:solidFill>
                <a:cs typeface="Franklin Gothic Book"/>
              </a:rPr>
              <a:t>Long Branch Board of Education’s </a:t>
            </a:r>
            <a:r>
              <a:rPr sz="750" spc="5" dirty="0">
                <a:solidFill>
                  <a:srgbClr val="231F20"/>
                </a:solidFill>
                <a:cs typeface="Franklin Gothic Book"/>
              </a:rPr>
              <a:t>Benefits </a:t>
            </a:r>
            <a:r>
              <a:rPr sz="750" spc="15" dirty="0">
                <a:solidFill>
                  <a:srgbClr val="231F20"/>
                </a:solidFill>
                <a:cs typeface="Franklin Gothic Book"/>
              </a:rPr>
              <a:t>Program </a:t>
            </a:r>
            <a:r>
              <a:rPr sz="750" spc="5" dirty="0">
                <a:solidFill>
                  <a:srgbClr val="231F20"/>
                </a:solidFill>
                <a:cs typeface="Franklin Gothic Book"/>
              </a:rPr>
              <a:t>in </a:t>
            </a:r>
            <a:r>
              <a:rPr sz="750" spc="10" dirty="0">
                <a:solidFill>
                  <a:srgbClr val="231F20"/>
                </a:solidFill>
                <a:cs typeface="Franklin Gothic Book"/>
              </a:rPr>
              <a:t>non-technical language. Your specific rights to benefits  under this program are governed solely, </a:t>
            </a:r>
            <a:r>
              <a:rPr sz="750" spc="15" dirty="0">
                <a:solidFill>
                  <a:srgbClr val="231F20"/>
                </a:solidFill>
                <a:cs typeface="Franklin Gothic Book"/>
              </a:rPr>
              <a:t>and </a:t>
            </a:r>
            <a:r>
              <a:rPr sz="750" spc="10" dirty="0">
                <a:solidFill>
                  <a:srgbClr val="231F20"/>
                </a:solidFill>
                <a:cs typeface="Franklin Gothic Book"/>
              </a:rPr>
              <a:t>in every respect, by the </a:t>
            </a:r>
            <a:r>
              <a:rPr sz="750" spc="5" dirty="0">
                <a:solidFill>
                  <a:srgbClr val="231F20"/>
                </a:solidFill>
                <a:cs typeface="Franklin Gothic Book"/>
              </a:rPr>
              <a:t>official </a:t>
            </a:r>
            <a:r>
              <a:rPr sz="750" spc="15" dirty="0">
                <a:solidFill>
                  <a:srgbClr val="231F20"/>
                </a:solidFill>
                <a:cs typeface="Franklin Gothic Book"/>
              </a:rPr>
              <a:t>documents and </a:t>
            </a:r>
            <a:r>
              <a:rPr sz="750" spc="10" dirty="0">
                <a:solidFill>
                  <a:srgbClr val="231F20"/>
                </a:solidFill>
                <a:cs typeface="Franklin Gothic Book"/>
              </a:rPr>
              <a:t>not the information contained </a:t>
            </a:r>
            <a:r>
              <a:rPr sz="750" spc="-5" dirty="0">
                <a:solidFill>
                  <a:srgbClr val="231F20"/>
                </a:solidFill>
                <a:cs typeface="Franklin Gothic Book"/>
              </a:rPr>
              <a:t>within </a:t>
            </a:r>
            <a:r>
              <a:rPr sz="750" spc="10" dirty="0">
                <a:solidFill>
                  <a:srgbClr val="231F20"/>
                </a:solidFill>
                <a:cs typeface="Franklin Gothic Book"/>
              </a:rPr>
              <a:t>this </a:t>
            </a:r>
            <a:r>
              <a:rPr sz="750" spc="5" dirty="0">
                <a:solidFill>
                  <a:srgbClr val="231F20"/>
                </a:solidFill>
                <a:cs typeface="Franklin Gothic Book"/>
              </a:rPr>
              <a:t>Benefits </a:t>
            </a:r>
            <a:r>
              <a:rPr sz="750" spc="10" dirty="0">
                <a:solidFill>
                  <a:srgbClr val="231F20"/>
                </a:solidFill>
                <a:cs typeface="Franklin Gothic Book"/>
              </a:rPr>
              <a:t>Summary. </a:t>
            </a:r>
            <a:r>
              <a:rPr sz="750" spc="5" dirty="0">
                <a:solidFill>
                  <a:srgbClr val="231F20"/>
                </a:solidFill>
                <a:cs typeface="Franklin Gothic Book"/>
              </a:rPr>
              <a:t>If </a:t>
            </a:r>
            <a:r>
              <a:rPr sz="750" spc="10" dirty="0">
                <a:solidFill>
                  <a:srgbClr val="231F20"/>
                </a:solidFill>
                <a:cs typeface="Franklin Gothic Book"/>
              </a:rPr>
              <a:t>there </a:t>
            </a:r>
            <a:r>
              <a:rPr sz="750" spc="5" dirty="0">
                <a:solidFill>
                  <a:srgbClr val="231F20"/>
                </a:solidFill>
                <a:cs typeface="Franklin Gothic Book"/>
              </a:rPr>
              <a:t>is  </a:t>
            </a:r>
            <a:r>
              <a:rPr sz="750" spc="10" dirty="0">
                <a:solidFill>
                  <a:srgbClr val="231F20"/>
                </a:solidFill>
                <a:cs typeface="Franklin Gothic Book"/>
              </a:rPr>
              <a:t>any discrepancy between the descriptions of the program elements in </a:t>
            </a:r>
            <a:r>
              <a:rPr sz="750" spc="5" dirty="0">
                <a:solidFill>
                  <a:srgbClr val="231F20"/>
                </a:solidFill>
                <a:cs typeface="Franklin Gothic Book"/>
              </a:rPr>
              <a:t>this </a:t>
            </a:r>
            <a:r>
              <a:rPr sz="750" spc="10" dirty="0">
                <a:solidFill>
                  <a:srgbClr val="231F20"/>
                </a:solidFill>
                <a:cs typeface="Franklin Gothic Book"/>
              </a:rPr>
              <a:t>Benefits </a:t>
            </a:r>
            <a:r>
              <a:rPr sz="750" spc="15" dirty="0">
                <a:solidFill>
                  <a:srgbClr val="231F20"/>
                </a:solidFill>
                <a:cs typeface="Franklin Gothic Book"/>
              </a:rPr>
              <a:t>Summary and </a:t>
            </a:r>
            <a:r>
              <a:rPr sz="750" spc="10" dirty="0">
                <a:solidFill>
                  <a:srgbClr val="231F20"/>
                </a:solidFill>
                <a:cs typeface="Franklin Gothic Book"/>
              </a:rPr>
              <a:t>the </a:t>
            </a:r>
            <a:r>
              <a:rPr sz="750" spc="5" dirty="0">
                <a:solidFill>
                  <a:srgbClr val="231F20"/>
                </a:solidFill>
                <a:cs typeface="Franklin Gothic Book"/>
              </a:rPr>
              <a:t>official </a:t>
            </a:r>
            <a:r>
              <a:rPr sz="750" spc="10" dirty="0">
                <a:solidFill>
                  <a:srgbClr val="231F20"/>
                </a:solidFill>
                <a:cs typeface="Franklin Gothic Book"/>
              </a:rPr>
              <a:t>plan documents, the language of the </a:t>
            </a:r>
            <a:r>
              <a:rPr sz="750" spc="5" dirty="0">
                <a:solidFill>
                  <a:srgbClr val="231F20"/>
                </a:solidFill>
                <a:cs typeface="Franklin Gothic Book"/>
              </a:rPr>
              <a:t>official </a:t>
            </a:r>
            <a:r>
              <a:rPr sz="750" spc="10" dirty="0">
                <a:solidFill>
                  <a:srgbClr val="231F20"/>
                </a:solidFill>
                <a:cs typeface="Franklin Gothic Book"/>
              </a:rPr>
              <a:t>plan  </a:t>
            </a:r>
            <a:r>
              <a:rPr sz="750" spc="15" dirty="0">
                <a:solidFill>
                  <a:srgbClr val="231F20"/>
                </a:solidFill>
                <a:cs typeface="Franklin Gothic Book"/>
              </a:rPr>
              <a:t>documents </a:t>
            </a:r>
            <a:r>
              <a:rPr sz="750" spc="10" dirty="0">
                <a:solidFill>
                  <a:srgbClr val="231F20"/>
                </a:solidFill>
                <a:cs typeface="Franklin Gothic Book"/>
              </a:rPr>
              <a:t>shall prevail as accurate. Please refer to the plan-specific documents published by each of the respective carriers </a:t>
            </a:r>
            <a:r>
              <a:rPr sz="750" spc="-20" dirty="0">
                <a:solidFill>
                  <a:srgbClr val="231F20"/>
                </a:solidFill>
                <a:cs typeface="Franklin Gothic Book"/>
              </a:rPr>
              <a:t>for </a:t>
            </a:r>
            <a:r>
              <a:rPr sz="750" spc="10" dirty="0">
                <a:solidFill>
                  <a:srgbClr val="231F20"/>
                </a:solidFill>
                <a:cs typeface="Franklin Gothic Book"/>
              </a:rPr>
              <a:t>detailed plan information. </a:t>
            </a:r>
            <a:r>
              <a:rPr sz="750" spc="5" dirty="0">
                <a:solidFill>
                  <a:srgbClr val="231F20"/>
                </a:solidFill>
                <a:cs typeface="Franklin Gothic Book"/>
              </a:rPr>
              <a:t>Eligibility </a:t>
            </a:r>
            <a:r>
              <a:rPr sz="750" spc="10" dirty="0">
                <a:solidFill>
                  <a:srgbClr val="231F20"/>
                </a:solidFill>
                <a:cs typeface="Franklin Gothic Book"/>
              </a:rPr>
              <a:t>for any benefit plan is determined by applicable plan documents </a:t>
            </a:r>
            <a:r>
              <a:rPr sz="750" spc="15" dirty="0">
                <a:solidFill>
                  <a:srgbClr val="231F20"/>
                </a:solidFill>
                <a:cs typeface="Franklin Gothic Book"/>
              </a:rPr>
              <a:t>and </a:t>
            </a:r>
            <a:r>
              <a:rPr sz="750" spc="10" dirty="0">
                <a:solidFill>
                  <a:srgbClr val="231F20"/>
                </a:solidFill>
                <a:cs typeface="Franklin Gothic Book"/>
              </a:rPr>
              <a:t>policies. </a:t>
            </a:r>
            <a:r>
              <a:rPr sz="750" spc="15" dirty="0">
                <a:solidFill>
                  <a:srgbClr val="231F20"/>
                </a:solidFill>
                <a:cs typeface="Franklin Gothic Book"/>
              </a:rPr>
              <a:t>You </a:t>
            </a:r>
            <a:r>
              <a:rPr sz="750" spc="10" dirty="0">
                <a:solidFill>
                  <a:srgbClr val="231F20"/>
                </a:solidFill>
                <a:cs typeface="Franklin Gothic Book"/>
              </a:rPr>
              <a:t>should </a:t>
            </a:r>
            <a:r>
              <a:rPr sz="750" spc="15" dirty="0">
                <a:solidFill>
                  <a:srgbClr val="231F20"/>
                </a:solidFill>
                <a:cs typeface="Franklin Gothic Book"/>
              </a:rPr>
              <a:t>be aware </a:t>
            </a:r>
            <a:r>
              <a:rPr sz="750" spc="10" dirty="0">
                <a:solidFill>
                  <a:srgbClr val="231F20"/>
                </a:solidFill>
                <a:cs typeface="Franklin Gothic Book"/>
              </a:rPr>
              <a:t>that any </a:t>
            </a:r>
            <a:r>
              <a:rPr sz="750" spc="15" dirty="0">
                <a:solidFill>
                  <a:srgbClr val="231F20"/>
                </a:solidFill>
                <a:cs typeface="Franklin Gothic Book"/>
              </a:rPr>
              <a:t>and </a:t>
            </a:r>
            <a:r>
              <a:rPr sz="750" spc="5" dirty="0">
                <a:solidFill>
                  <a:srgbClr val="231F20"/>
                </a:solidFill>
                <a:cs typeface="Franklin Gothic Book"/>
              </a:rPr>
              <a:t>all </a:t>
            </a:r>
            <a:r>
              <a:rPr sz="750" spc="10" dirty="0">
                <a:solidFill>
                  <a:srgbClr val="231F20"/>
                </a:solidFill>
                <a:cs typeface="Franklin Gothic Book"/>
              </a:rPr>
              <a:t>elements of the Benefits </a:t>
            </a:r>
            <a:r>
              <a:rPr sz="750" spc="15" dirty="0">
                <a:solidFill>
                  <a:srgbClr val="231F20"/>
                </a:solidFill>
                <a:cs typeface="Franklin Gothic Book"/>
              </a:rPr>
              <a:t>Program may </a:t>
            </a:r>
            <a:r>
              <a:rPr sz="750" spc="10" dirty="0">
                <a:solidFill>
                  <a:srgbClr val="231F20"/>
                </a:solidFill>
                <a:cs typeface="Franklin Gothic Book"/>
              </a:rPr>
              <a:t>be  modified in the future to </a:t>
            </a:r>
            <a:r>
              <a:rPr sz="750" spc="15" dirty="0">
                <a:solidFill>
                  <a:srgbClr val="231F20"/>
                </a:solidFill>
                <a:cs typeface="Franklin Gothic Book"/>
              </a:rPr>
              <a:t>meet </a:t>
            </a:r>
            <a:r>
              <a:rPr sz="750" spc="10" dirty="0">
                <a:solidFill>
                  <a:srgbClr val="231F20"/>
                </a:solidFill>
                <a:cs typeface="Franklin Gothic Book"/>
              </a:rPr>
              <a:t>Internal Revenue </a:t>
            </a:r>
            <a:r>
              <a:rPr sz="750" spc="5" dirty="0">
                <a:solidFill>
                  <a:srgbClr val="231F20"/>
                </a:solidFill>
                <a:cs typeface="Franklin Gothic Book"/>
              </a:rPr>
              <a:t>Service </a:t>
            </a:r>
            <a:r>
              <a:rPr sz="750" spc="10" dirty="0">
                <a:solidFill>
                  <a:srgbClr val="231F20"/>
                </a:solidFill>
                <a:cs typeface="Franklin Gothic Book"/>
              </a:rPr>
              <a:t>rules or otherwise as determined by</a:t>
            </a:r>
            <a:r>
              <a:rPr lang="en-US" sz="750" spc="10" dirty="0">
                <a:solidFill>
                  <a:srgbClr val="231F20"/>
                </a:solidFill>
                <a:cs typeface="Franklin Gothic Book"/>
              </a:rPr>
              <a:t> Long Branch Board of Education</a:t>
            </a:r>
            <a:r>
              <a:rPr sz="750" spc="10" dirty="0">
                <a:solidFill>
                  <a:srgbClr val="231F20"/>
                </a:solidFill>
                <a:cs typeface="Franklin Gothic Book"/>
              </a:rPr>
              <a:t>.</a:t>
            </a:r>
            <a:endParaRPr sz="750" dirty="0">
              <a:cs typeface="Franklin Gothic Book"/>
            </a:endParaRPr>
          </a:p>
          <a:p>
            <a:pPr>
              <a:lnSpc>
                <a:spcPct val="100000"/>
              </a:lnSpc>
              <a:spcBef>
                <a:spcPts val="10"/>
              </a:spcBef>
            </a:pPr>
            <a:endParaRPr sz="1150" dirty="0">
              <a:cs typeface="Franklin Gothic Book"/>
            </a:endParaRPr>
          </a:p>
          <a:p>
            <a:pPr marL="12700" algn="just">
              <a:lnSpc>
                <a:spcPct val="100000"/>
              </a:lnSpc>
            </a:pPr>
            <a:r>
              <a:rPr sz="750" spc="10" dirty="0">
                <a:solidFill>
                  <a:srgbClr val="231F20"/>
                </a:solidFill>
                <a:cs typeface="Franklin Gothic Book"/>
              </a:rPr>
              <a:t>This Benefits </a:t>
            </a:r>
            <a:r>
              <a:rPr sz="750" spc="15" dirty="0">
                <a:solidFill>
                  <a:srgbClr val="231F20"/>
                </a:solidFill>
                <a:cs typeface="Franklin Gothic Book"/>
              </a:rPr>
              <a:t>Summary may </a:t>
            </a:r>
            <a:r>
              <a:rPr sz="750" spc="10" dirty="0">
                <a:solidFill>
                  <a:srgbClr val="231F20"/>
                </a:solidFill>
                <a:cs typeface="Franklin Gothic Book"/>
              </a:rPr>
              <a:t>not </a:t>
            </a:r>
            <a:r>
              <a:rPr sz="750" spc="15" dirty="0">
                <a:solidFill>
                  <a:srgbClr val="231F20"/>
                </a:solidFill>
                <a:cs typeface="Franklin Gothic Book"/>
              </a:rPr>
              <a:t>be </a:t>
            </a:r>
            <a:r>
              <a:rPr sz="750" spc="10" dirty="0">
                <a:solidFill>
                  <a:srgbClr val="231F20"/>
                </a:solidFill>
                <a:cs typeface="Franklin Gothic Book"/>
              </a:rPr>
              <a:t>reproduced or redistributed in any form or by any </a:t>
            </a:r>
            <a:r>
              <a:rPr sz="750" spc="15" dirty="0">
                <a:solidFill>
                  <a:srgbClr val="231F20"/>
                </a:solidFill>
                <a:cs typeface="Franklin Gothic Book"/>
              </a:rPr>
              <a:t>means </a:t>
            </a:r>
            <a:r>
              <a:rPr sz="750" spc="10" dirty="0">
                <a:solidFill>
                  <a:srgbClr val="231F20"/>
                </a:solidFill>
                <a:cs typeface="Franklin Gothic Book"/>
              </a:rPr>
              <a:t>without the express written consent of Long</a:t>
            </a:r>
            <a:r>
              <a:rPr lang="en-US" sz="750" spc="10" dirty="0">
                <a:solidFill>
                  <a:srgbClr val="231F20"/>
                </a:solidFill>
                <a:cs typeface="Franklin Gothic Book"/>
              </a:rPr>
              <a:t> Branch Board of Education </a:t>
            </a:r>
            <a:r>
              <a:rPr sz="750" spc="10" dirty="0">
                <a:solidFill>
                  <a:srgbClr val="231F20"/>
                </a:solidFill>
                <a:cs typeface="Franklin Gothic Book"/>
              </a:rPr>
              <a:t>.</a:t>
            </a:r>
            <a:endParaRPr sz="750" dirty="0">
              <a:cs typeface="Franklin Gothic Book"/>
            </a:endParaRPr>
          </a:p>
        </p:txBody>
      </p:sp>
      <p:sp>
        <p:nvSpPr>
          <p:cNvPr id="28" name="object 8"/>
          <p:cNvSpPr/>
          <p:nvPr/>
        </p:nvSpPr>
        <p:spPr>
          <a:xfrm>
            <a:off x="0"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20" name="object 8"/>
          <p:cNvSpPr/>
          <p:nvPr/>
        </p:nvSpPr>
        <p:spPr>
          <a:xfrm flipH="1">
            <a:off x="629920" y="9753600"/>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21" name="object 8"/>
          <p:cNvSpPr/>
          <p:nvPr/>
        </p:nvSpPr>
        <p:spPr>
          <a:xfrm flipH="1">
            <a:off x="629920" y="9982200"/>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22" name="TextBox 21"/>
          <p:cNvSpPr txBox="1"/>
          <p:nvPr/>
        </p:nvSpPr>
        <p:spPr>
          <a:xfrm>
            <a:off x="3793429" y="9651364"/>
            <a:ext cx="419576" cy="523220"/>
          </a:xfrm>
          <a:prstGeom prst="rect">
            <a:avLst/>
          </a:prstGeom>
          <a:noFill/>
        </p:spPr>
        <p:txBody>
          <a:bodyPr wrap="square" rtlCol="0">
            <a:spAutoFit/>
          </a:bodyPr>
          <a:lstStyle/>
          <a:p>
            <a:r>
              <a:rPr lang="en-US" sz="1400" b="1" dirty="0"/>
              <a:t>19</a:t>
            </a:r>
          </a:p>
          <a:p>
            <a:endParaRPr lang="en-US" sz="1400" b="1" dirty="0"/>
          </a:p>
        </p:txBody>
      </p:sp>
    </p:spTree>
    <p:extLst>
      <p:ext uri="{BB962C8B-B14F-4D97-AF65-F5344CB8AC3E}">
        <p14:creationId xmlns:p14="http://schemas.microsoft.com/office/powerpoint/2010/main" val="251904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09580" y="741387"/>
            <a:ext cx="6863715" cy="6490879"/>
          </a:xfrm>
          <a:prstGeom prst="rect">
            <a:avLst/>
          </a:prstGeom>
        </p:spPr>
        <p:txBody>
          <a:bodyPr vert="horz" wrap="square" lIns="0" tIns="12065" rIns="0" bIns="0" rtlCol="0">
            <a:spAutoFit/>
          </a:bodyPr>
          <a:lstStyle/>
          <a:p>
            <a:pPr marL="88265">
              <a:lnSpc>
                <a:spcPct val="100000"/>
              </a:lnSpc>
              <a:spcBef>
                <a:spcPts val="95"/>
              </a:spcBef>
            </a:pPr>
            <a:r>
              <a:rPr sz="1100" b="1" dirty="0">
                <a:solidFill>
                  <a:srgbClr val="231F20"/>
                </a:solidFill>
                <a:cs typeface="Arial"/>
              </a:rPr>
              <a:t>PART A: General Information</a:t>
            </a:r>
            <a:endParaRPr sz="1100" dirty="0">
              <a:cs typeface="Arial"/>
            </a:endParaRPr>
          </a:p>
          <a:p>
            <a:pPr marL="88265" marR="66675">
              <a:lnSpc>
                <a:spcPct val="100000"/>
              </a:lnSpc>
              <a:spcBef>
                <a:spcPts val="5"/>
              </a:spcBef>
            </a:pPr>
            <a:r>
              <a:rPr sz="1000" dirty="0">
                <a:solidFill>
                  <a:srgbClr val="231F20"/>
                </a:solidFill>
                <a:cs typeface="Arial"/>
              </a:rPr>
              <a:t>When key parts of the health care law took effect in 2014, there was a new way to buy health insurance: the Health Insurance Marketplace. To assist  you as you evaluate options for you and your family, this notice provides some basic information about the new Marketplace and employment-based  health coverage offered by your employer.</a:t>
            </a:r>
            <a:endParaRPr sz="1000" dirty="0">
              <a:cs typeface="Arial"/>
            </a:endParaRPr>
          </a:p>
          <a:p>
            <a:pPr>
              <a:lnSpc>
                <a:spcPct val="100000"/>
              </a:lnSpc>
              <a:spcBef>
                <a:spcPts val="35"/>
              </a:spcBef>
            </a:pPr>
            <a:endParaRPr sz="1000" dirty="0">
              <a:cs typeface="Arial"/>
            </a:endParaRPr>
          </a:p>
          <a:p>
            <a:pPr marL="88265">
              <a:lnSpc>
                <a:spcPct val="100000"/>
              </a:lnSpc>
            </a:pPr>
            <a:r>
              <a:rPr sz="1000" b="1" dirty="0">
                <a:solidFill>
                  <a:srgbClr val="231F20"/>
                </a:solidFill>
                <a:cs typeface="Arial"/>
              </a:rPr>
              <a:t>What is the Health Insurance Marketplace?</a:t>
            </a:r>
            <a:endParaRPr sz="1000" dirty="0">
              <a:cs typeface="Arial"/>
            </a:endParaRPr>
          </a:p>
          <a:p>
            <a:pPr marL="88265" marR="168910">
              <a:lnSpc>
                <a:spcPct val="100000"/>
              </a:lnSpc>
              <a:spcBef>
                <a:spcPts val="20"/>
              </a:spcBef>
            </a:pPr>
            <a:r>
              <a:rPr sz="1000" dirty="0">
                <a:solidFill>
                  <a:srgbClr val="231F20"/>
                </a:solidFill>
                <a:cs typeface="Arial"/>
              </a:rPr>
              <a:t>The Marketplace is designed to help you find health insurance that meets our needs and fits your budget. The Marketplace offers “one-stop  shopping” to find and compare private health insurance options. You may also be eligible for a new kind of tax credit that lowers your monthly  premium right away. Open enrollment for health insurance coverage through the Marketplace began in October 2013 for coverage starting as early  as January 1, 2014.</a:t>
            </a:r>
            <a:endParaRPr sz="1000" dirty="0">
              <a:cs typeface="Arial"/>
            </a:endParaRPr>
          </a:p>
          <a:p>
            <a:pPr>
              <a:lnSpc>
                <a:spcPct val="100000"/>
              </a:lnSpc>
              <a:spcBef>
                <a:spcPts val="30"/>
              </a:spcBef>
            </a:pPr>
            <a:endParaRPr sz="1000" dirty="0">
              <a:cs typeface="Arial"/>
            </a:endParaRPr>
          </a:p>
          <a:p>
            <a:pPr marL="88900">
              <a:lnSpc>
                <a:spcPct val="100000"/>
              </a:lnSpc>
            </a:pPr>
            <a:r>
              <a:rPr sz="1000" b="1" dirty="0">
                <a:solidFill>
                  <a:srgbClr val="231F20"/>
                </a:solidFill>
                <a:cs typeface="Arial"/>
              </a:rPr>
              <a:t>Can I Save Money on my Health Insurance Premiums in the Marketplace?</a:t>
            </a:r>
            <a:endParaRPr sz="1000" dirty="0">
              <a:cs typeface="Arial"/>
            </a:endParaRPr>
          </a:p>
          <a:p>
            <a:pPr marL="88900" marR="181610">
              <a:lnSpc>
                <a:spcPct val="100000"/>
              </a:lnSpc>
              <a:spcBef>
                <a:spcPts val="20"/>
              </a:spcBef>
            </a:pPr>
            <a:r>
              <a:rPr sz="1000" dirty="0">
                <a:solidFill>
                  <a:srgbClr val="231F20"/>
                </a:solidFill>
                <a:cs typeface="Arial"/>
              </a:rPr>
              <a:t>You may qualify to save money and lower your monthly premium, but only if your employer does not offer coverage, or offers coverage that doesn’t  meet certain standards. The savings on your premium that you’re eligible for depends on your household income.</a:t>
            </a:r>
            <a:endParaRPr sz="1000" dirty="0">
              <a:cs typeface="Arial"/>
            </a:endParaRPr>
          </a:p>
          <a:p>
            <a:pPr>
              <a:lnSpc>
                <a:spcPct val="100000"/>
              </a:lnSpc>
              <a:spcBef>
                <a:spcPts val="30"/>
              </a:spcBef>
            </a:pPr>
            <a:endParaRPr sz="1000" dirty="0">
              <a:cs typeface="Arial"/>
            </a:endParaRPr>
          </a:p>
          <a:p>
            <a:pPr marL="88900">
              <a:lnSpc>
                <a:spcPct val="100000"/>
              </a:lnSpc>
              <a:spcBef>
                <a:spcPts val="5"/>
              </a:spcBef>
            </a:pPr>
            <a:r>
              <a:rPr sz="1000" b="1" dirty="0">
                <a:solidFill>
                  <a:srgbClr val="231F20"/>
                </a:solidFill>
                <a:cs typeface="Arial"/>
              </a:rPr>
              <a:t>Does Employer Health Coverage Affect Eligibility for Premium Savings through the Marketplace?</a:t>
            </a:r>
            <a:endParaRPr sz="1000" dirty="0">
              <a:cs typeface="Arial"/>
            </a:endParaRPr>
          </a:p>
          <a:p>
            <a:pPr marL="88900" marR="81280">
              <a:lnSpc>
                <a:spcPct val="100000"/>
              </a:lnSpc>
              <a:spcBef>
                <a:spcPts val="15"/>
              </a:spcBef>
            </a:pPr>
            <a:r>
              <a:rPr sz="1000" dirty="0">
                <a:solidFill>
                  <a:srgbClr val="231F20"/>
                </a:solidFill>
                <a:cs typeface="Arial"/>
              </a:rPr>
              <a:t>Yes. If you have an offer of health coverage from your employer that meets certain standards, you will not be eligible for a tax credit through the  Marketplace and may wish to enroll in your employer's health plan. However, you may be eligible for a tax credit that lowers your monthly premium,  or a reduction in certain cost-sharing if your employer does not offer coverage to you at all or does not offer coverage that meets certain standards. If  the cost of a plan from your employer that would cover you (and not any other members of your family) is more than 9.5% of your household income  for the year, or if the coverage your employer provides does not meet the "minimum value" standard set by the Affordable Care Act, you may be  eligible for a tax credit.</a:t>
            </a:r>
            <a:r>
              <a:rPr sz="975" baseline="38461" dirty="0">
                <a:solidFill>
                  <a:srgbClr val="231F20"/>
                </a:solidFill>
                <a:cs typeface="Arial"/>
              </a:rPr>
              <a:t>1</a:t>
            </a:r>
            <a:endParaRPr sz="975" baseline="38461" dirty="0">
              <a:cs typeface="Arial"/>
            </a:endParaRPr>
          </a:p>
          <a:p>
            <a:pPr>
              <a:lnSpc>
                <a:spcPct val="100000"/>
              </a:lnSpc>
              <a:spcBef>
                <a:spcPts val="20"/>
              </a:spcBef>
            </a:pPr>
            <a:endParaRPr sz="1000" dirty="0">
              <a:cs typeface="Arial"/>
            </a:endParaRPr>
          </a:p>
          <a:p>
            <a:pPr marL="88900" marR="122555" indent="-635">
              <a:lnSpc>
                <a:spcPct val="100499"/>
              </a:lnSpc>
              <a:spcBef>
                <a:spcPts val="5"/>
              </a:spcBef>
            </a:pPr>
            <a:r>
              <a:rPr sz="1000" b="1" dirty="0">
                <a:solidFill>
                  <a:srgbClr val="231F20"/>
                </a:solidFill>
                <a:cs typeface="Arial"/>
              </a:rPr>
              <a:t>Note: </a:t>
            </a:r>
            <a:r>
              <a:rPr sz="1000" dirty="0">
                <a:solidFill>
                  <a:srgbClr val="231F20"/>
                </a:solidFill>
                <a:cs typeface="Arial"/>
              </a:rPr>
              <a:t>If you purchase a health plan through the Marketplace instead of accepting health coverage offered by your employer, then you may lose the  employer contribution (if any) to the employer-offered coverage. Also, this employer contribution, as well as your employee contribution to employer-  offered coverage- is often excluded from income for Federal and State income tax purposes. Your payments for coverage through the Marketplace  are made on an after-tax basis.</a:t>
            </a:r>
            <a:endParaRPr sz="1000" dirty="0">
              <a:cs typeface="Arial"/>
            </a:endParaRPr>
          </a:p>
          <a:p>
            <a:pPr>
              <a:lnSpc>
                <a:spcPct val="100000"/>
              </a:lnSpc>
              <a:spcBef>
                <a:spcPts val="35"/>
              </a:spcBef>
            </a:pPr>
            <a:endParaRPr sz="900" dirty="0">
              <a:cs typeface="Arial"/>
            </a:endParaRPr>
          </a:p>
          <a:p>
            <a:pPr marL="88265">
              <a:lnSpc>
                <a:spcPct val="100000"/>
              </a:lnSpc>
            </a:pPr>
            <a:r>
              <a:rPr sz="1100" b="1" dirty="0">
                <a:solidFill>
                  <a:srgbClr val="231F20"/>
                </a:solidFill>
                <a:cs typeface="Arial"/>
              </a:rPr>
              <a:t>How Can I Get More Information?</a:t>
            </a:r>
            <a:endParaRPr sz="1100" dirty="0">
              <a:cs typeface="Arial"/>
            </a:endParaRPr>
          </a:p>
          <a:p>
            <a:pPr marL="88265" marR="120650">
              <a:lnSpc>
                <a:spcPct val="100000"/>
              </a:lnSpc>
              <a:spcBef>
                <a:spcPts val="5"/>
              </a:spcBef>
            </a:pPr>
            <a:r>
              <a:rPr sz="1000" dirty="0">
                <a:solidFill>
                  <a:srgbClr val="231F20"/>
                </a:solidFill>
                <a:cs typeface="Arial"/>
              </a:rPr>
              <a:t>For more information about your coverage offered by your employer, please check your summary plan description or contact the insurance carrier’s  customer service number located on your ID card. The Marketplace can help you evaluate your coverage options, including your eligibility for  coverage through the Marketplace and its cost. Please visit HealthCare.gov for more information, including an online application for health insurance  coverage and contact information for a Health Insurance Marketplace in your area. To get information about the Marketplace coverage, you can call  the government’s 24/7 Help-Line at 1-800-318-2596 or go to http</a:t>
            </a:r>
            <a:r>
              <a:rPr sz="1000" dirty="0">
                <a:solidFill>
                  <a:srgbClr val="231F20"/>
                </a:solidFill>
                <a:cs typeface="Arial"/>
                <a:hlinkClick r:id="rId3"/>
              </a:rPr>
              <a:t>s://www.healthcare.gov/marketplace/individua</a:t>
            </a:r>
            <a:r>
              <a:rPr sz="1000" dirty="0">
                <a:solidFill>
                  <a:srgbClr val="231F20"/>
                </a:solidFill>
                <a:cs typeface="Arial"/>
              </a:rPr>
              <a:t>l/.</a:t>
            </a:r>
            <a:endParaRPr sz="1000" dirty="0">
              <a:cs typeface="Arial"/>
            </a:endParaRPr>
          </a:p>
          <a:p>
            <a:pPr>
              <a:lnSpc>
                <a:spcPct val="100000"/>
              </a:lnSpc>
              <a:spcBef>
                <a:spcPts val="40"/>
              </a:spcBef>
            </a:pPr>
            <a:endParaRPr sz="900" dirty="0">
              <a:cs typeface="Arial"/>
            </a:endParaRPr>
          </a:p>
          <a:p>
            <a:pPr marL="88265">
              <a:lnSpc>
                <a:spcPct val="100000"/>
              </a:lnSpc>
            </a:pPr>
            <a:r>
              <a:rPr sz="1100" b="1" dirty="0">
                <a:solidFill>
                  <a:srgbClr val="231F20"/>
                </a:solidFill>
                <a:cs typeface="Arial"/>
              </a:rPr>
              <a:t>PART B: Information about Health Coverage Offered by Your Employer</a:t>
            </a:r>
            <a:endParaRPr sz="1100" dirty="0">
              <a:cs typeface="Arial"/>
            </a:endParaRPr>
          </a:p>
          <a:p>
            <a:pPr marL="88265" marR="219710">
              <a:lnSpc>
                <a:spcPct val="100000"/>
              </a:lnSpc>
              <a:spcBef>
                <a:spcPts val="5"/>
              </a:spcBef>
            </a:pPr>
            <a:r>
              <a:rPr sz="1000" dirty="0">
                <a:solidFill>
                  <a:srgbClr val="231F20"/>
                </a:solidFill>
                <a:cs typeface="Arial"/>
              </a:rPr>
              <a:t>This section contains information about any health coverage offered by your employer. If you decide to complete an application for coverage in the  Marketplace, you will be asked to provide this information. This information is numbered to correspond to the Marketplace application.</a:t>
            </a:r>
            <a:endParaRPr sz="1000" dirty="0">
              <a:cs typeface="Arial"/>
            </a:endParaRPr>
          </a:p>
        </p:txBody>
      </p:sp>
      <p:graphicFrame>
        <p:nvGraphicFramePr>
          <p:cNvPr id="7" name="object 7"/>
          <p:cNvGraphicFramePr>
            <a:graphicFrameLocks noGrp="1"/>
          </p:cNvGraphicFramePr>
          <p:nvPr>
            <p:extLst>
              <p:ext uri="{D42A27DB-BD31-4B8C-83A1-F6EECF244321}">
                <p14:modId xmlns:p14="http://schemas.microsoft.com/office/powerpoint/2010/main" val="953236271"/>
              </p:ext>
            </p:extLst>
          </p:nvPr>
        </p:nvGraphicFramePr>
        <p:xfrm>
          <a:off x="430217" y="7485275"/>
          <a:ext cx="6843078" cy="1246631"/>
        </p:xfrm>
        <a:graphic>
          <a:graphicData uri="http://schemas.openxmlformats.org/drawingml/2006/table">
            <a:tbl>
              <a:tblPr firstRow="1" bandRow="1">
                <a:tableStyleId>{2D5ABB26-0587-4C30-8999-92F81FD0307C}</a:tableStyleId>
              </a:tblPr>
              <a:tblGrid>
                <a:gridCol w="4317687">
                  <a:extLst>
                    <a:ext uri="{9D8B030D-6E8A-4147-A177-3AD203B41FA5}">
                      <a16:colId xmlns:a16="http://schemas.microsoft.com/office/drawing/2014/main" val="20000"/>
                    </a:ext>
                  </a:extLst>
                </a:gridCol>
                <a:gridCol w="2525391">
                  <a:extLst>
                    <a:ext uri="{9D8B030D-6E8A-4147-A177-3AD203B41FA5}">
                      <a16:colId xmlns:a16="http://schemas.microsoft.com/office/drawing/2014/main" val="20001"/>
                    </a:ext>
                  </a:extLst>
                </a:gridCol>
              </a:tblGrid>
              <a:tr h="390906">
                <a:tc>
                  <a:txBody>
                    <a:bodyPr/>
                    <a:lstStyle/>
                    <a:p>
                      <a:pPr marL="74295">
                        <a:lnSpc>
                          <a:spcPct val="100000"/>
                        </a:lnSpc>
                        <a:spcBef>
                          <a:spcPts val="335"/>
                        </a:spcBef>
                      </a:pPr>
                      <a:r>
                        <a:rPr sz="900" spc="0" dirty="0">
                          <a:solidFill>
                            <a:srgbClr val="231F20"/>
                          </a:solidFill>
                          <a:latin typeface="+mn-lt"/>
                          <a:cs typeface="Arial"/>
                        </a:rPr>
                        <a:t>3. Employer Name</a:t>
                      </a:r>
                      <a:endParaRPr lang="en-US" sz="900" spc="0" dirty="0">
                        <a:solidFill>
                          <a:srgbClr val="231F20"/>
                        </a:solidFill>
                        <a:latin typeface="+mn-lt"/>
                        <a:cs typeface="Arial"/>
                      </a:endParaRPr>
                    </a:p>
                    <a:p>
                      <a:pPr marL="74295">
                        <a:lnSpc>
                          <a:spcPct val="100000"/>
                        </a:lnSpc>
                        <a:spcBef>
                          <a:spcPts val="335"/>
                        </a:spcBef>
                      </a:pPr>
                      <a:r>
                        <a:rPr lang="en-US" sz="900" spc="0" dirty="0">
                          <a:latin typeface="+mn-lt"/>
                          <a:cs typeface="Arial"/>
                        </a:rPr>
                        <a:t>Long Branch Board of Education </a:t>
                      </a:r>
                      <a:endParaRPr sz="900" spc="0" dirty="0">
                        <a:latin typeface="+mn-lt"/>
                        <a:cs typeface="Arial"/>
                      </a:endParaRPr>
                    </a:p>
                  </a:txBody>
                  <a:tcPr marL="0" marR="0" marT="42545" marB="0">
                    <a:lnL w="19050">
                      <a:solidFill>
                        <a:srgbClr val="201C1D"/>
                      </a:solidFill>
                      <a:prstDash val="solid"/>
                    </a:lnL>
                    <a:lnR w="19050">
                      <a:solidFill>
                        <a:srgbClr val="201C1D"/>
                      </a:solidFill>
                      <a:prstDash val="solid"/>
                    </a:lnR>
                    <a:lnT w="19050">
                      <a:solidFill>
                        <a:srgbClr val="201C1D"/>
                      </a:solidFill>
                      <a:prstDash val="solid"/>
                    </a:lnT>
                    <a:lnB w="19050">
                      <a:solidFill>
                        <a:srgbClr val="201C1D"/>
                      </a:solidFill>
                      <a:prstDash val="solid"/>
                    </a:lnB>
                  </a:tcPr>
                </a:tc>
                <a:tc>
                  <a:txBody>
                    <a:bodyPr/>
                    <a:lstStyle/>
                    <a:p>
                      <a:pPr marL="73660" marR="677545">
                        <a:lnSpc>
                          <a:spcPct val="100000"/>
                        </a:lnSpc>
                        <a:spcBef>
                          <a:spcPts val="335"/>
                        </a:spcBef>
                      </a:pPr>
                      <a:r>
                        <a:rPr sz="900" spc="0" dirty="0">
                          <a:solidFill>
                            <a:srgbClr val="231F20"/>
                          </a:solidFill>
                          <a:latin typeface="+mn-lt"/>
                          <a:cs typeface="Arial"/>
                        </a:rPr>
                        <a:t>4. Employer Identification Number </a:t>
                      </a:r>
                      <a:r>
                        <a:rPr sz="900" spc="0" dirty="0">
                          <a:solidFill>
                            <a:schemeClr val="tx1"/>
                          </a:solidFill>
                          <a:latin typeface="+mn-lt"/>
                          <a:cs typeface="Arial"/>
                        </a:rPr>
                        <a:t>(EIN)</a:t>
                      </a:r>
                      <a:r>
                        <a:rPr lang="en-US" sz="900" spc="0" dirty="0">
                          <a:solidFill>
                            <a:schemeClr val="tx1"/>
                          </a:solidFill>
                          <a:latin typeface="+mn-lt"/>
                          <a:cs typeface="Arial"/>
                        </a:rPr>
                        <a:t> – 21-6000229</a:t>
                      </a:r>
                      <a:endParaRPr sz="900" spc="0" dirty="0">
                        <a:solidFill>
                          <a:schemeClr val="tx1"/>
                        </a:solidFill>
                        <a:latin typeface="+mn-lt"/>
                        <a:cs typeface="Arial"/>
                      </a:endParaRPr>
                    </a:p>
                  </a:txBody>
                  <a:tcPr marL="0" marR="0" marT="42545" marB="0">
                    <a:lnL w="19050">
                      <a:solidFill>
                        <a:srgbClr val="201C1D"/>
                      </a:solidFill>
                      <a:prstDash val="solid"/>
                    </a:lnL>
                    <a:lnR w="19050">
                      <a:solidFill>
                        <a:srgbClr val="201C1D"/>
                      </a:solidFill>
                      <a:prstDash val="solid"/>
                    </a:lnR>
                    <a:lnT w="19050">
                      <a:solidFill>
                        <a:srgbClr val="201C1D"/>
                      </a:solidFill>
                      <a:prstDash val="solid"/>
                    </a:lnT>
                    <a:lnB w="19050">
                      <a:solidFill>
                        <a:srgbClr val="201C1D"/>
                      </a:solidFill>
                      <a:prstDash val="solid"/>
                    </a:lnB>
                  </a:tcPr>
                </a:tc>
                <a:extLst>
                  <a:ext uri="{0D108BD9-81ED-4DB2-BD59-A6C34878D82A}">
                    <a16:rowId xmlns:a16="http://schemas.microsoft.com/office/drawing/2014/main" val="10000"/>
                  </a:ext>
                </a:extLst>
              </a:tr>
              <a:tr h="420624">
                <a:tc>
                  <a:txBody>
                    <a:bodyPr/>
                    <a:lstStyle/>
                    <a:p>
                      <a:pPr marL="74295" marR="3091815">
                        <a:lnSpc>
                          <a:spcPct val="100000"/>
                        </a:lnSpc>
                        <a:spcBef>
                          <a:spcPts val="450"/>
                        </a:spcBef>
                      </a:pPr>
                      <a:r>
                        <a:rPr sz="900" spc="0" dirty="0">
                          <a:solidFill>
                            <a:srgbClr val="231F20"/>
                          </a:solidFill>
                          <a:latin typeface="+mn-lt"/>
                          <a:cs typeface="Arial"/>
                        </a:rPr>
                        <a:t>5. Employer Address  </a:t>
                      </a:r>
                      <a:endParaRPr lang="en-US" sz="900" spc="0" dirty="0">
                        <a:solidFill>
                          <a:srgbClr val="231F20"/>
                        </a:solidFill>
                        <a:latin typeface="+mn-lt"/>
                        <a:cs typeface="Arial"/>
                      </a:endParaRPr>
                    </a:p>
                    <a:p>
                      <a:pPr marL="74295" marR="3091815">
                        <a:lnSpc>
                          <a:spcPct val="100000"/>
                        </a:lnSpc>
                        <a:spcBef>
                          <a:spcPts val="450"/>
                        </a:spcBef>
                      </a:pPr>
                      <a:r>
                        <a:rPr lang="en-US" sz="900" spc="0" dirty="0">
                          <a:solidFill>
                            <a:srgbClr val="231F20"/>
                          </a:solidFill>
                          <a:latin typeface="+mn-lt"/>
                          <a:cs typeface="Arial"/>
                        </a:rPr>
                        <a:t>540 Broadway</a:t>
                      </a:r>
                      <a:endParaRPr sz="900" spc="0" dirty="0">
                        <a:latin typeface="+mn-lt"/>
                        <a:cs typeface="Arial"/>
                      </a:endParaRPr>
                    </a:p>
                  </a:txBody>
                  <a:tcPr marL="0" marR="0" marT="57150" marB="0">
                    <a:lnL w="19050">
                      <a:solidFill>
                        <a:srgbClr val="201C1D"/>
                      </a:solidFill>
                      <a:prstDash val="solid"/>
                    </a:lnL>
                    <a:lnR w="19050">
                      <a:solidFill>
                        <a:srgbClr val="201C1D"/>
                      </a:solidFill>
                      <a:prstDash val="solid"/>
                    </a:lnR>
                    <a:lnT w="19050">
                      <a:solidFill>
                        <a:srgbClr val="201C1D"/>
                      </a:solidFill>
                      <a:prstDash val="solid"/>
                    </a:lnT>
                    <a:lnB w="19050">
                      <a:solidFill>
                        <a:srgbClr val="201C1D"/>
                      </a:solidFill>
                      <a:prstDash val="solid"/>
                    </a:lnB>
                  </a:tcPr>
                </a:tc>
                <a:tc>
                  <a:txBody>
                    <a:bodyPr/>
                    <a:lstStyle/>
                    <a:p>
                      <a:pPr marL="73660" marR="1215390" lvl="0" indent="0" defTabSz="914400" eaLnBrk="1" fontAlgn="auto" latinLnBrk="0" hangingPunct="1">
                        <a:lnSpc>
                          <a:spcPct val="100000"/>
                        </a:lnSpc>
                        <a:spcBef>
                          <a:spcPts val="450"/>
                        </a:spcBef>
                        <a:spcAft>
                          <a:spcPts val="0"/>
                        </a:spcAft>
                        <a:buClrTx/>
                        <a:buSzTx/>
                        <a:buFontTx/>
                        <a:buNone/>
                        <a:tabLst/>
                        <a:defRPr/>
                      </a:pPr>
                      <a:r>
                        <a:rPr sz="900" spc="0" dirty="0">
                          <a:solidFill>
                            <a:srgbClr val="231F20"/>
                          </a:solidFill>
                          <a:latin typeface="+mn-lt"/>
                          <a:cs typeface="Arial"/>
                        </a:rPr>
                        <a:t>6. Employer phone number  </a:t>
                      </a:r>
                      <a:r>
                        <a:rPr lang="en-US" sz="900" spc="0" dirty="0">
                          <a:solidFill>
                            <a:srgbClr val="231F20"/>
                          </a:solidFill>
                          <a:latin typeface="+mn-lt"/>
                          <a:cs typeface="Arial"/>
                        </a:rPr>
                        <a:t>732-571-2868</a:t>
                      </a:r>
                      <a:r>
                        <a:rPr lang="en-US" sz="900" spc="0" baseline="0" dirty="0">
                          <a:solidFill>
                            <a:srgbClr val="231F20"/>
                          </a:solidFill>
                          <a:latin typeface="+mn-lt"/>
                          <a:cs typeface="Arial"/>
                        </a:rPr>
                        <a:t> </a:t>
                      </a:r>
                      <a:r>
                        <a:rPr lang="en-US" sz="900" dirty="0">
                          <a:solidFill>
                            <a:srgbClr val="231F20"/>
                          </a:solidFill>
                          <a:cs typeface="Arial"/>
                        </a:rPr>
                        <a:t>ext. 40037</a:t>
                      </a:r>
                      <a:endParaRPr lang="en-US" sz="900" dirty="0">
                        <a:cs typeface="Cambria"/>
                      </a:endParaRPr>
                    </a:p>
                  </a:txBody>
                  <a:tcPr marL="0" marR="0" marT="57150" marB="0">
                    <a:lnL w="19050">
                      <a:solidFill>
                        <a:srgbClr val="201C1D"/>
                      </a:solidFill>
                      <a:prstDash val="solid"/>
                    </a:lnL>
                    <a:lnR w="19050">
                      <a:solidFill>
                        <a:srgbClr val="201C1D"/>
                      </a:solidFill>
                      <a:prstDash val="solid"/>
                    </a:lnR>
                    <a:lnT w="19050">
                      <a:solidFill>
                        <a:srgbClr val="201C1D"/>
                      </a:solidFill>
                      <a:prstDash val="solid"/>
                    </a:lnT>
                    <a:lnB w="19050">
                      <a:solidFill>
                        <a:srgbClr val="201C1D"/>
                      </a:solidFill>
                      <a:prstDash val="solid"/>
                    </a:lnB>
                  </a:tcPr>
                </a:tc>
                <a:extLst>
                  <a:ext uri="{0D108BD9-81ED-4DB2-BD59-A6C34878D82A}">
                    <a16:rowId xmlns:a16="http://schemas.microsoft.com/office/drawing/2014/main" val="10001"/>
                  </a:ext>
                </a:extLst>
              </a:tr>
              <a:tr h="387095">
                <a:tc gridSpan="2">
                  <a:txBody>
                    <a:bodyPr/>
                    <a:lstStyle/>
                    <a:p>
                      <a:pPr marL="74295">
                        <a:lnSpc>
                          <a:spcPct val="100000"/>
                        </a:lnSpc>
                        <a:spcBef>
                          <a:spcPts val="315"/>
                        </a:spcBef>
                        <a:tabLst>
                          <a:tab pos="3824604" algn="l"/>
                          <a:tab pos="5464175" algn="l"/>
                        </a:tabLst>
                      </a:pPr>
                      <a:r>
                        <a:rPr sz="900" spc="0" dirty="0">
                          <a:solidFill>
                            <a:srgbClr val="231F20"/>
                          </a:solidFill>
                          <a:latin typeface="+mn-lt"/>
                          <a:cs typeface="Arial"/>
                        </a:rPr>
                        <a:t>7. City	8. State	9. Zip Code</a:t>
                      </a:r>
                      <a:endParaRPr sz="900" spc="0" dirty="0">
                        <a:latin typeface="+mn-lt"/>
                        <a:cs typeface="Arial"/>
                      </a:endParaRPr>
                    </a:p>
                    <a:p>
                      <a:pPr marL="74295">
                        <a:lnSpc>
                          <a:spcPct val="100000"/>
                        </a:lnSpc>
                        <a:tabLst>
                          <a:tab pos="3824604" algn="l"/>
                          <a:tab pos="5464175" algn="l"/>
                        </a:tabLst>
                      </a:pPr>
                      <a:r>
                        <a:rPr lang="en-US" sz="900" spc="0" dirty="0">
                          <a:solidFill>
                            <a:srgbClr val="231F20"/>
                          </a:solidFill>
                          <a:latin typeface="+mn-lt"/>
                          <a:cs typeface="Arial"/>
                        </a:rPr>
                        <a:t>Long</a:t>
                      </a:r>
                      <a:r>
                        <a:rPr lang="en-US" sz="900" spc="0" baseline="0" dirty="0">
                          <a:solidFill>
                            <a:srgbClr val="231F20"/>
                          </a:solidFill>
                          <a:latin typeface="+mn-lt"/>
                          <a:cs typeface="Arial"/>
                        </a:rPr>
                        <a:t> Branch</a:t>
                      </a:r>
                      <a:r>
                        <a:rPr sz="900" spc="0" dirty="0">
                          <a:solidFill>
                            <a:srgbClr val="231F20"/>
                          </a:solidFill>
                          <a:latin typeface="+mn-lt"/>
                          <a:cs typeface="Arial"/>
                        </a:rPr>
                        <a:t>	NJ	</a:t>
                      </a:r>
                      <a:r>
                        <a:rPr lang="en-US" sz="900" spc="0" dirty="0">
                          <a:solidFill>
                            <a:srgbClr val="231F20"/>
                          </a:solidFill>
                          <a:latin typeface="+mn-lt"/>
                          <a:cs typeface="Arial"/>
                        </a:rPr>
                        <a:t>07740</a:t>
                      </a:r>
                      <a:endParaRPr sz="900" spc="0" dirty="0">
                        <a:latin typeface="+mn-lt"/>
                        <a:cs typeface="Arial"/>
                      </a:endParaRPr>
                    </a:p>
                  </a:txBody>
                  <a:tcPr marL="0" marR="0" marT="40005" marB="0">
                    <a:lnL w="19050">
                      <a:solidFill>
                        <a:srgbClr val="201C1D"/>
                      </a:solidFill>
                      <a:prstDash val="solid"/>
                    </a:lnL>
                    <a:lnR w="19050">
                      <a:solidFill>
                        <a:srgbClr val="201C1D"/>
                      </a:solidFill>
                      <a:prstDash val="solid"/>
                    </a:lnR>
                    <a:lnT w="19050">
                      <a:solidFill>
                        <a:srgbClr val="201C1D"/>
                      </a:solidFill>
                      <a:prstDash val="solid"/>
                    </a:lnT>
                    <a:lnB w="19050">
                      <a:solidFill>
                        <a:srgbClr val="201C1D"/>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8" name="object 8"/>
          <p:cNvSpPr txBox="1"/>
          <p:nvPr/>
        </p:nvSpPr>
        <p:spPr>
          <a:xfrm>
            <a:off x="407479" y="8884305"/>
            <a:ext cx="6840855" cy="289182"/>
          </a:xfrm>
          <a:prstGeom prst="rect">
            <a:avLst/>
          </a:prstGeom>
        </p:spPr>
        <p:txBody>
          <a:bodyPr vert="horz" wrap="square" lIns="0" tIns="12065" rIns="0" bIns="0" rtlCol="0">
            <a:spAutoFit/>
          </a:bodyPr>
          <a:lstStyle/>
          <a:p>
            <a:pPr marL="38100">
              <a:lnSpc>
                <a:spcPct val="100000"/>
              </a:lnSpc>
              <a:spcBef>
                <a:spcPts val="95"/>
              </a:spcBef>
            </a:pPr>
            <a:r>
              <a:rPr sz="900" baseline="38888" dirty="0">
                <a:solidFill>
                  <a:srgbClr val="231F20"/>
                </a:solidFill>
                <a:cs typeface="Arial"/>
              </a:rPr>
              <a:t>1 </a:t>
            </a:r>
            <a:r>
              <a:rPr sz="900" dirty="0">
                <a:solidFill>
                  <a:srgbClr val="231F20"/>
                </a:solidFill>
                <a:cs typeface="Arial"/>
              </a:rPr>
              <a:t>An employer-sponsored health plan meets the "minimum value standard" if the plan's share of the total allowed benefit costs covered by the plan is no less than 60 percent of such costs.</a:t>
            </a:r>
            <a:endParaRPr sz="900" dirty="0">
              <a:cs typeface="Arial"/>
            </a:endParaRPr>
          </a:p>
        </p:txBody>
      </p:sp>
      <p:sp>
        <p:nvSpPr>
          <p:cNvPr id="9" name="object 9"/>
          <p:cNvSpPr txBox="1">
            <a:spLocks noGrp="1"/>
          </p:cNvSpPr>
          <p:nvPr>
            <p:ph type="title"/>
          </p:nvPr>
        </p:nvSpPr>
        <p:spPr>
          <a:xfrm>
            <a:off x="450854" y="197828"/>
            <a:ext cx="5416545" cy="320601"/>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182748"/>
                </a:solidFill>
                <a:latin typeface="+mn-lt"/>
                <a:cs typeface="Times New Roman"/>
              </a:rPr>
              <a:t>INSURANCE </a:t>
            </a:r>
            <a:r>
              <a:rPr sz="2000" spc="-15" dirty="0">
                <a:solidFill>
                  <a:srgbClr val="182748"/>
                </a:solidFill>
                <a:latin typeface="+mn-lt"/>
                <a:cs typeface="Times New Roman"/>
              </a:rPr>
              <a:t>MARKETPLACE</a:t>
            </a:r>
            <a:r>
              <a:rPr sz="2000" spc="50" dirty="0">
                <a:solidFill>
                  <a:srgbClr val="182748"/>
                </a:solidFill>
                <a:latin typeface="+mn-lt"/>
                <a:cs typeface="Times New Roman"/>
              </a:rPr>
              <a:t> </a:t>
            </a:r>
            <a:r>
              <a:rPr sz="2000" spc="55" dirty="0">
                <a:solidFill>
                  <a:srgbClr val="182748"/>
                </a:solidFill>
                <a:latin typeface="+mn-lt"/>
                <a:cs typeface="Times New Roman"/>
              </a:rPr>
              <a:t>NOTICE</a:t>
            </a:r>
          </a:p>
        </p:txBody>
      </p:sp>
      <p:sp>
        <p:nvSpPr>
          <p:cNvPr id="12" name="object 8"/>
          <p:cNvSpPr/>
          <p:nvPr/>
        </p:nvSpPr>
        <p:spPr>
          <a:xfrm flipH="1">
            <a:off x="431977"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13" name="object 9"/>
          <p:cNvSpPr/>
          <p:nvPr/>
        </p:nvSpPr>
        <p:spPr>
          <a:xfrm flipH="1">
            <a:off x="427532" y="9839782"/>
            <a:ext cx="7146925" cy="0"/>
          </a:xfrm>
          <a:custGeom>
            <a:avLst/>
            <a:gdLst/>
            <a:ahLst/>
            <a:cxnLst/>
            <a:rect l="l" t="t" r="r" b="b"/>
            <a:pathLst>
              <a:path w="7146925">
                <a:moveTo>
                  <a:pt x="7146848" y="0"/>
                </a:moveTo>
                <a:lnTo>
                  <a:pt x="0" y="0"/>
                </a:lnTo>
              </a:path>
            </a:pathLst>
          </a:custGeom>
          <a:ln w="9525">
            <a:solidFill>
              <a:srgbClr val="FFFFFF"/>
            </a:solidFill>
            <a:prstDash val="dash"/>
          </a:ln>
        </p:spPr>
        <p:txBody>
          <a:bodyPr wrap="square" lIns="0" tIns="0" rIns="0" bIns="0" rtlCol="0"/>
          <a:lstStyle/>
          <a:p>
            <a:endParaRPr dirty="0"/>
          </a:p>
        </p:txBody>
      </p:sp>
      <p:sp>
        <p:nvSpPr>
          <p:cNvPr id="17" name="object 8"/>
          <p:cNvSpPr/>
          <p:nvPr/>
        </p:nvSpPr>
        <p:spPr>
          <a:xfrm flipH="1">
            <a:off x="584377" y="97391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18" name="object 9"/>
          <p:cNvSpPr/>
          <p:nvPr/>
        </p:nvSpPr>
        <p:spPr>
          <a:xfrm flipH="1">
            <a:off x="579932" y="9992182"/>
            <a:ext cx="7146925" cy="0"/>
          </a:xfrm>
          <a:custGeom>
            <a:avLst/>
            <a:gdLst/>
            <a:ahLst/>
            <a:cxnLst/>
            <a:rect l="l" t="t" r="r" b="b"/>
            <a:pathLst>
              <a:path w="7146925">
                <a:moveTo>
                  <a:pt x="7146848" y="0"/>
                </a:moveTo>
                <a:lnTo>
                  <a:pt x="0" y="0"/>
                </a:lnTo>
              </a:path>
            </a:pathLst>
          </a:custGeom>
          <a:ln w="9525">
            <a:solidFill>
              <a:srgbClr val="FFFFFF"/>
            </a:solidFill>
            <a:prstDash val="dash"/>
          </a:ln>
        </p:spPr>
        <p:txBody>
          <a:bodyPr wrap="square" lIns="0" tIns="0" rIns="0" bIns="0" rtlCol="0"/>
          <a:lstStyle/>
          <a:p>
            <a:endParaRPr dirty="0"/>
          </a:p>
        </p:txBody>
      </p:sp>
      <p:sp>
        <p:nvSpPr>
          <p:cNvPr id="14" name="object 8"/>
          <p:cNvSpPr/>
          <p:nvPr/>
        </p:nvSpPr>
        <p:spPr>
          <a:xfrm flipH="1">
            <a:off x="-76200"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15" name="object 8"/>
          <p:cNvSpPr/>
          <p:nvPr/>
        </p:nvSpPr>
        <p:spPr>
          <a:xfrm flipH="1">
            <a:off x="0" y="983978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endParaRPr dirty="0"/>
          </a:p>
        </p:txBody>
      </p:sp>
      <p:sp>
        <p:nvSpPr>
          <p:cNvPr id="16" name="TextBox 15"/>
          <p:cNvSpPr txBox="1"/>
          <p:nvPr/>
        </p:nvSpPr>
        <p:spPr>
          <a:xfrm>
            <a:off x="3793429" y="9651364"/>
            <a:ext cx="419576" cy="523220"/>
          </a:xfrm>
          <a:prstGeom prst="rect">
            <a:avLst/>
          </a:prstGeom>
          <a:noFill/>
        </p:spPr>
        <p:txBody>
          <a:bodyPr wrap="square" rtlCol="0">
            <a:spAutoFit/>
          </a:bodyPr>
          <a:lstStyle/>
          <a:p>
            <a:r>
              <a:rPr lang="en-US" sz="1400" b="1" dirty="0"/>
              <a:t>20</a:t>
            </a:r>
          </a:p>
          <a:p>
            <a:endParaRPr lang="en-US" sz="1400" b="1" dirty="0"/>
          </a:p>
        </p:txBody>
      </p:sp>
    </p:spTree>
    <p:extLst>
      <p:ext uri="{BB962C8B-B14F-4D97-AF65-F5344CB8AC3E}">
        <p14:creationId xmlns:p14="http://schemas.microsoft.com/office/powerpoint/2010/main" val="8340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2504" y="399817"/>
            <a:ext cx="4839335" cy="382156"/>
          </a:xfrm>
          <a:prstGeom prst="rect">
            <a:avLst/>
          </a:prstGeom>
        </p:spPr>
        <p:txBody>
          <a:bodyPr vert="horz" wrap="square" lIns="0" tIns="12700" rIns="0" bIns="0" rtlCol="0">
            <a:spAutoFit/>
          </a:bodyPr>
          <a:lstStyle/>
          <a:p>
            <a:pPr marL="12700">
              <a:lnSpc>
                <a:spcPct val="100000"/>
              </a:lnSpc>
              <a:spcBef>
                <a:spcPts val="100"/>
              </a:spcBef>
            </a:pPr>
            <a:r>
              <a:rPr lang="en-US" spc="330" dirty="0">
                <a:solidFill>
                  <a:srgbClr val="182748"/>
                </a:solidFill>
                <a:latin typeface="+mn-lt"/>
              </a:rPr>
              <a:t>Notice of Privacy Practices</a:t>
            </a:r>
            <a:endParaRPr spc="240" dirty="0">
              <a:solidFill>
                <a:srgbClr val="182748"/>
              </a:solidFill>
              <a:latin typeface="+mn-lt"/>
            </a:endParaRPr>
          </a:p>
        </p:txBody>
      </p:sp>
      <p:sp>
        <p:nvSpPr>
          <p:cNvPr id="8" name="TextBox 7"/>
          <p:cNvSpPr txBox="1"/>
          <p:nvPr/>
        </p:nvSpPr>
        <p:spPr>
          <a:xfrm>
            <a:off x="222504" y="901592"/>
            <a:ext cx="7321296"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Human Resources Department</a:t>
            </a:r>
          </a:p>
          <a:p>
            <a:pPr lvl="0" algn="ctr">
              <a:defRPr/>
            </a:pPr>
            <a:r>
              <a:rPr lang="en-US" sz="1100" b="1" dirty="0">
                <a:solidFill>
                  <a:prstClr val="black"/>
                </a:solidFill>
              </a:rPr>
              <a:t>Long Branch Board of Education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cs typeface="+mn-cs"/>
              </a:rPr>
              <a:t>HIPAA NOTICE OF PRIVACY PRACTICES</a:t>
            </a:r>
          </a:p>
        </p:txBody>
      </p:sp>
      <p:sp>
        <p:nvSpPr>
          <p:cNvPr id="9" name="TextBox 8"/>
          <p:cNvSpPr txBox="1"/>
          <p:nvPr/>
        </p:nvSpPr>
        <p:spPr>
          <a:xfrm>
            <a:off x="222504" y="1360299"/>
            <a:ext cx="732129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 </a:t>
            </a:r>
            <a:endParaRPr kumimoji="0" lang="en-US" sz="900" b="1" i="1" u="none" strike="noStrike" kern="1200" cap="none" spc="30" normalizeH="0" baseline="0" noProof="0" dirty="0">
              <a:ln>
                <a:noFill/>
              </a:ln>
              <a:solidFill>
                <a:srgbClr val="0D8240"/>
              </a:solidFill>
              <a:effectLst/>
              <a:uLnTx/>
              <a:uFillTx/>
              <a:ea typeface="+mn-ea"/>
              <a:cs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30" normalizeH="0" baseline="0" noProof="0" dirty="0">
                <a:ln>
                  <a:noFill/>
                </a:ln>
                <a:solidFill>
                  <a:srgbClr val="182748"/>
                </a:solidFill>
                <a:effectLst/>
                <a:uLnTx/>
                <a:uFillTx/>
                <a:ea typeface="+mn-ea"/>
                <a:cs typeface="Palatino Linotype"/>
              </a:rPr>
              <a:t>Your Information. Your Rights. Our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This notice describes how medical information about you may be used and disclosed and how you can get access to this information. </a:t>
            </a:r>
            <a:r>
              <a:rPr kumimoji="0" lang="en-US" sz="1100" b="1" i="0" u="none" strike="noStrike" kern="1200" cap="none" spc="0" normalizeH="0" baseline="0" noProof="0" dirty="0">
                <a:ln>
                  <a:noFill/>
                </a:ln>
                <a:solidFill>
                  <a:prstClr val="black"/>
                </a:solidFill>
                <a:effectLst/>
                <a:uLnTx/>
                <a:uFillTx/>
                <a:ea typeface="+mn-ea"/>
              </a:rPr>
              <a:t>Please review it carefully.</a:t>
            </a:r>
            <a:endParaRPr kumimoji="0" lang="en-US" sz="11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222504" y="2141854"/>
            <a:ext cx="7321296" cy="77251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30" normalizeH="0" baseline="0" noProof="0" dirty="0">
                <a:ln>
                  <a:noFill/>
                </a:ln>
                <a:solidFill>
                  <a:srgbClr val="182748"/>
                </a:solidFill>
                <a:effectLst/>
                <a:uLnTx/>
                <a:uFillTx/>
                <a:ea typeface="+mn-ea"/>
                <a:cs typeface="Palatino Linotype"/>
              </a:rPr>
              <a:t>Your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When it comes to your health information, you have certain rights.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This section explains your rights and some of our responsibilities to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Get a copy of health and claims records</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You can ask to see or get a copy of your health and claims records and other health information we have about you. Ask us how to do this.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will provide a copy or a summary of your health and claims records, usually within 30 days of your request. We may charge a reasonable, cost-based fee.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Ask us to correct health and claims records</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You can ask us to correct your health and claims records if you think they are incorrect or incomplete. Ask us how to do this.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may say “no” to your request, but we’ll tell you why in writing within 60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Request confidential communications</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You can ask us to contact you in a specific way (for example, home or office phone) or to send mail to a different address.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will consider all reasonable requests, and must say “yes” if you tell us you would be in danger if we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Ask us to limit what we use or share</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You can ask us not to use or share certain health information for treatment, payment, or our operations.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are not required to agree to your request, and we may say “no” if it would affect your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Get a list of those with whom we’ve shared information</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You can ask for a list (accounting) of the times we’ve shared your health information for six years prior to the date you ask, who we shared it with, and why.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will include all the disclosures except for those about treatment, payment, and health care operations, and certain other disclosures (such as any you asked us to make). We’ll provide one accounting a year for free but will charge a reasonable, cost-based fee if you ask for another one within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Get a copy of this privacy notice</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You can ask for a paper copy of this notice at any time, even if you have agreed to receive the notice electronically. We will provide you with a paper copy promptly.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Choose someone to act for you</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If you have given someone medical power of attorney or if someone is your legal guardian, that person can exercise your rights and make choices about your health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will make sure the person has this authority and can act for you before we take any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File a complaint if you feel your rights are violated</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You can complain if you feel we have violated your rights by contacting us using the information on page 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You can file a complaint with the U.S. Department of Health and Human Services Office for Civil Rights by sending a letter to 200 Independence Avenue, S.W., Washington, D.C. 20201, calling 1-877-696-6775, or visiting </a:t>
            </a:r>
            <a:r>
              <a:rPr kumimoji="0" lang="en-US" sz="1100" b="1" i="0" u="none" strike="noStrike" kern="1200" cap="none" spc="0" normalizeH="0" baseline="0" noProof="0" dirty="0">
                <a:ln>
                  <a:noFill/>
                </a:ln>
                <a:solidFill>
                  <a:prstClr val="black"/>
                </a:solidFill>
                <a:effectLst/>
                <a:uLnTx/>
                <a:uFillTx/>
                <a:ea typeface="+mn-ea"/>
              </a:rPr>
              <a:t>www.hhs.gov/ocr/privacy/hipaa/complaints/.</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will not retaliate against you for filing a complaint.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ea typeface="+mn-ea"/>
            </a:endParaRPr>
          </a:p>
        </p:txBody>
      </p:sp>
      <p:sp>
        <p:nvSpPr>
          <p:cNvPr id="13" name="object 8"/>
          <p:cNvSpPr/>
          <p:nvPr/>
        </p:nvSpPr>
        <p:spPr>
          <a:xfrm>
            <a:off x="0"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9"/>
          <p:cNvSpPr/>
          <p:nvPr/>
        </p:nvSpPr>
        <p:spPr>
          <a:xfrm>
            <a:off x="91953" y="9805274"/>
            <a:ext cx="7146925" cy="0"/>
          </a:xfrm>
          <a:custGeom>
            <a:avLst/>
            <a:gdLst/>
            <a:ahLst/>
            <a:cxnLst/>
            <a:rect l="l" t="t" r="r" b="b"/>
            <a:pathLst>
              <a:path w="7146925">
                <a:moveTo>
                  <a:pt x="7146848"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8"/>
          <p:cNvSpPr/>
          <p:nvPr/>
        </p:nvSpPr>
        <p:spPr>
          <a:xfrm flipH="1">
            <a:off x="629920" y="972225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8"/>
          <p:cNvSpPr/>
          <p:nvPr/>
        </p:nvSpPr>
        <p:spPr>
          <a:xfrm flipH="1">
            <a:off x="629920" y="9982200"/>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3781584" y="9614062"/>
            <a:ext cx="419576" cy="738664"/>
          </a:xfrm>
          <a:prstGeom prst="rect">
            <a:avLst/>
          </a:prstGeom>
          <a:noFill/>
        </p:spPr>
        <p:txBody>
          <a:bodyPr wrap="square" rtlCol="0">
            <a:spAutoFit/>
          </a:bodyPr>
          <a:lstStyle/>
          <a:p>
            <a:r>
              <a:rPr lang="en-US" sz="1400" b="1" dirty="0"/>
              <a:t>21</a:t>
            </a:r>
          </a:p>
          <a:p>
            <a:endParaRPr lang="en-US" sz="1400" b="1" dirty="0"/>
          </a:p>
          <a:p>
            <a:endParaRPr lang="en-US" sz="1400" b="1" dirty="0"/>
          </a:p>
        </p:txBody>
      </p:sp>
    </p:spTree>
    <p:extLst>
      <p:ext uri="{BB962C8B-B14F-4D97-AF65-F5344CB8AC3E}">
        <p14:creationId xmlns:p14="http://schemas.microsoft.com/office/powerpoint/2010/main" val="404145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2730" y="301216"/>
            <a:ext cx="4839335" cy="382156"/>
          </a:xfrm>
          <a:prstGeom prst="rect">
            <a:avLst/>
          </a:prstGeom>
        </p:spPr>
        <p:txBody>
          <a:bodyPr vert="horz" wrap="square" lIns="0" tIns="12700" rIns="0" bIns="0" rtlCol="0">
            <a:spAutoFit/>
          </a:bodyPr>
          <a:lstStyle/>
          <a:p>
            <a:pPr marL="12700">
              <a:lnSpc>
                <a:spcPct val="100000"/>
              </a:lnSpc>
              <a:spcBef>
                <a:spcPts val="100"/>
              </a:spcBef>
            </a:pPr>
            <a:r>
              <a:rPr lang="en-US" spc="330" dirty="0">
                <a:solidFill>
                  <a:srgbClr val="182748"/>
                </a:solidFill>
                <a:latin typeface="+mn-lt"/>
              </a:rPr>
              <a:t>Notice of Privacy Practices</a:t>
            </a:r>
            <a:endParaRPr spc="240" dirty="0">
              <a:solidFill>
                <a:srgbClr val="182748"/>
              </a:solidFill>
              <a:latin typeface="+mn-lt"/>
            </a:endParaRPr>
          </a:p>
        </p:txBody>
      </p:sp>
      <p:sp>
        <p:nvSpPr>
          <p:cNvPr id="10" name="TextBox 9"/>
          <p:cNvSpPr txBox="1"/>
          <p:nvPr/>
        </p:nvSpPr>
        <p:spPr>
          <a:xfrm>
            <a:off x="252730" y="832723"/>
            <a:ext cx="7321296" cy="84330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30" normalizeH="0" baseline="0" noProof="0" dirty="0">
                <a:ln>
                  <a:noFill/>
                </a:ln>
                <a:solidFill>
                  <a:srgbClr val="182748"/>
                </a:solidFill>
                <a:effectLst/>
                <a:uLnTx/>
                <a:uFillTx/>
                <a:ea typeface="+mn-ea"/>
                <a:cs typeface="Palatino Linotype"/>
              </a:rPr>
              <a:t>Your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For certain health information, you can tell us your choices about what we share. </a:t>
            </a:r>
            <a:r>
              <a:rPr kumimoji="0" lang="en-US" sz="1100" b="0" i="0" u="none" strike="noStrike" kern="1200" cap="none" spc="0" normalizeH="0" baseline="0" noProof="0" dirty="0">
                <a:ln>
                  <a:noFill/>
                </a:ln>
                <a:solidFill>
                  <a:prstClr val="black"/>
                </a:solidFill>
                <a:effectLst/>
                <a:uLnTx/>
                <a:uFillTx/>
                <a:ea typeface="+mn-ea"/>
              </a:rPr>
              <a:t>If you have a clear preference for how we share your information in the situations described below, talk to us. Tell us what you want us to do, and we will follow your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In these cases, you have both the right and choice to tell us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Share information with your family, close friends, or others involved in payment for your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Share information in a disaster relief situation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ea typeface="+mn-ea"/>
              </a:rPr>
              <a:t>If you are not able to tell us your preference, for example if you are unconscious, we may go ahead and share your information if we believe it is in your best interest. We may also share your information when needed to lessen a serious and imminent threat to health or safety.</a:t>
            </a:r>
            <a:endParaRPr kumimoji="0" lang="en-US" sz="11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In these cases we </a:t>
            </a:r>
            <a:r>
              <a:rPr kumimoji="0" lang="en-US" sz="1100" b="0" i="1" u="none" strike="noStrike" kern="1200" cap="none" spc="0" normalizeH="0" baseline="0" noProof="0" dirty="0">
                <a:ln>
                  <a:noFill/>
                </a:ln>
                <a:solidFill>
                  <a:prstClr val="black"/>
                </a:solidFill>
                <a:effectLst/>
                <a:uLnTx/>
                <a:uFillTx/>
                <a:ea typeface="+mn-ea"/>
              </a:rPr>
              <a:t>never </a:t>
            </a:r>
            <a:r>
              <a:rPr kumimoji="0" lang="en-US" sz="1100" b="0" i="0" u="none" strike="noStrike" kern="1200" cap="none" spc="0" normalizeH="0" baseline="0" noProof="0" dirty="0">
                <a:ln>
                  <a:noFill/>
                </a:ln>
                <a:solidFill>
                  <a:prstClr val="black"/>
                </a:solidFill>
                <a:effectLst/>
                <a:uLnTx/>
                <a:uFillTx/>
                <a:ea typeface="+mn-ea"/>
              </a:rPr>
              <a:t>share your information unless you give us written permission: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Marketing purposes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Sale of your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1" u="none" strike="noStrike" kern="1200" cap="none" spc="30" normalizeH="0" baseline="0" noProof="0" dirty="0">
              <a:ln>
                <a:noFill/>
              </a:ln>
              <a:solidFill>
                <a:srgbClr val="0D8240"/>
              </a:solidFill>
              <a:effectLst/>
              <a:uLnTx/>
              <a:uFillTx/>
              <a:ea typeface="+mn-ea"/>
              <a:cs typeface="Palatino Linotyp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30" normalizeH="0" baseline="0" noProof="0" dirty="0">
                <a:ln>
                  <a:noFill/>
                </a:ln>
                <a:solidFill>
                  <a:srgbClr val="182748"/>
                </a:solidFill>
                <a:effectLst/>
                <a:uLnTx/>
                <a:uFillTx/>
                <a:ea typeface="+mn-ea"/>
                <a:cs typeface="Palatino Linotype"/>
              </a:rPr>
              <a:t>Our Uses and Disclosures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How do we typically use or share your health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We typically use or share your health information in the following 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Help manage the health care treatment you receive</a:t>
            </a:r>
            <a:endParaRPr kumimoji="0" lang="en-US" sz="1100" b="0" i="0" u="none" strike="noStrike" kern="1200" cap="none" spc="0" normalizeH="0" baseline="0" noProof="0" dirty="0">
              <a:ln>
                <a:noFill/>
              </a:ln>
              <a:solidFill>
                <a:prstClr val="black"/>
              </a:solidFill>
              <a:effectLst/>
              <a:uLnTx/>
              <a:uFillTx/>
              <a:ea typeface="+mn-ea"/>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We can use your health information and share it with professionals who are treating you.</a:t>
            </a:r>
            <a:endParaRPr kumimoji="0" lang="en-US" sz="1100" b="0" i="1" u="none" strike="noStrike" kern="1200" cap="none" spc="0" normalizeH="0" baseline="0" noProof="0" dirty="0">
              <a:ln>
                <a:noFill/>
              </a:ln>
              <a:solidFill>
                <a:prstClr val="black"/>
              </a:solidFill>
              <a:effectLst/>
              <a:uLnTx/>
              <a:uFillTx/>
              <a:ea typeface="+mn-ea"/>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ea typeface="+mn-ea"/>
              </a:rPr>
              <a:t>Example: A doctor sends us information about your diagnosis and treatment plan so we can arrange additional services.</a:t>
            </a:r>
            <a:endParaRPr kumimoji="0" lang="en-US" sz="11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Run our organization</a:t>
            </a:r>
            <a:endParaRPr kumimoji="0" lang="en-US" sz="1100" b="0" i="0" u="none" strike="noStrike" kern="1200" cap="none" spc="0" normalizeH="0" baseline="0" noProof="0" dirty="0">
              <a:ln>
                <a:noFill/>
              </a:ln>
              <a:solidFill>
                <a:prstClr val="black"/>
              </a:solidFill>
              <a:effectLst/>
              <a:uLnTx/>
              <a:uFillTx/>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can use and disclose your information to run our organization and contact you when necessary.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We are not allowed to use genetic information to decide whether we will give you coverage and the price of that coverage. This does not apply to long term care plans.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ea typeface="+mn-ea"/>
              </a:rPr>
              <a:t>Example: We use health information about you to develop better services for you.</a:t>
            </a:r>
            <a:endParaRPr kumimoji="0" lang="en-US" sz="11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Pay for your health services</a:t>
            </a:r>
            <a:endParaRPr kumimoji="0" lang="en-US" sz="1100" b="0" i="0" u="none" strike="noStrike" kern="1200" cap="none" spc="0" normalizeH="0" baseline="0" noProof="0" dirty="0">
              <a:ln>
                <a:noFill/>
              </a:ln>
              <a:solidFill>
                <a:prstClr val="black"/>
              </a:solidFill>
              <a:effectLst/>
              <a:uLnTx/>
              <a:uFillTx/>
              <a:ea typeface="+mn-ea"/>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We can use and disclose your health information as we pay for your health services.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ea typeface="+mn-ea"/>
              </a:rPr>
              <a:t>Example: We share information about you with your dental plan to coordinate payment for your dental work.</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Administer your plan</a:t>
            </a:r>
            <a:endParaRPr kumimoji="0" lang="en-US" sz="1100" b="0" i="0" u="none" strike="noStrike" kern="1200" cap="none" spc="0" normalizeH="0" baseline="0" noProof="0" dirty="0">
              <a:ln>
                <a:noFill/>
              </a:ln>
              <a:solidFill>
                <a:prstClr val="black"/>
              </a:solidFill>
              <a:effectLst/>
              <a:uLnTx/>
              <a:uFillTx/>
              <a:ea typeface="+mn-ea"/>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We may disclose your health information to your health plan sponsor for plan administration.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ea typeface="+mn-ea"/>
              </a:rPr>
              <a:t>Example: Your company contracts with us to provide a health plan, and we provide your company with certain statistics to explain the premiums we charge.</a:t>
            </a:r>
            <a:endParaRPr kumimoji="0" lang="en-US" sz="11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rPr>
              <a:t>How else can we use or share your health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We are allowed or required to share your information in other ways – usually in ways that contribute to the public good, such as public health and research. We have to meet many conditions in the law before we can share your information for these purposes. For more information see: </a:t>
            </a:r>
            <a:r>
              <a:rPr kumimoji="0" lang="en-US" sz="1100" b="0" i="0" u="sng" strike="noStrike" kern="1200" cap="none" spc="0" normalizeH="0" baseline="0" noProof="0" dirty="0">
                <a:ln>
                  <a:noFill/>
                </a:ln>
                <a:solidFill>
                  <a:prstClr val="black"/>
                </a:solidFill>
                <a:effectLst/>
                <a:uLnTx/>
                <a:uFillTx/>
                <a:ea typeface="+mn-ea"/>
                <a:hlinkClick r:id="rId3"/>
              </a:rPr>
              <a:t>www.hhs.gov/ocr/privacy/hipaa/understanding/consumers/index.html</a:t>
            </a:r>
            <a:r>
              <a:rPr kumimoji="0" lang="en-US" sz="1100" b="1" i="0" u="none" strike="noStrike" kern="1200" cap="none" spc="0" normalizeH="0" baseline="0" noProof="0" dirty="0">
                <a:ln>
                  <a:noFill/>
                </a:ln>
                <a:solidFill>
                  <a:prstClr val="black"/>
                </a:solidFill>
                <a:effectLst/>
                <a:uLnTx/>
                <a:uFillTx/>
                <a:ea typeface="+mn-ea"/>
              </a:rPr>
              <a:t>.</a:t>
            </a:r>
            <a:endParaRPr kumimoji="0" lang="en-US" sz="1100" b="0"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ea typeface="+mn-ea"/>
              </a:rPr>
              <a:t>Help with public health and safety issues</a:t>
            </a:r>
            <a:endParaRPr kumimoji="0" lang="en-US" sz="1100" b="0" i="0" u="none" strike="noStrike" kern="1200" cap="none" spc="0" normalizeH="0" baseline="0" noProof="0" dirty="0">
              <a:ln>
                <a:noFill/>
              </a:ln>
              <a:solidFill>
                <a:prstClr val="black"/>
              </a:solidFill>
              <a:effectLst/>
              <a:uLnTx/>
              <a:uFillTx/>
              <a:ea typeface="+mn-ea"/>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rPr>
              <a:t>We can share health information about you for certain situations such 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Preventing disease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Helping with product recalls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Reporting adverse reactions to medications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Reporting suspected abuse, neglect, or domestic violence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ea typeface="+mn-ea"/>
              </a:rPr>
              <a:t>Preventing or reducing a serious threat to anyone’s health or safety</a:t>
            </a:r>
          </a:p>
        </p:txBody>
      </p:sp>
      <p:sp>
        <p:nvSpPr>
          <p:cNvPr id="13" name="object 8"/>
          <p:cNvSpPr/>
          <p:nvPr/>
        </p:nvSpPr>
        <p:spPr>
          <a:xfrm flipH="1">
            <a:off x="431977"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9"/>
          <p:cNvSpPr/>
          <p:nvPr/>
        </p:nvSpPr>
        <p:spPr>
          <a:xfrm flipH="1">
            <a:off x="427532" y="9839782"/>
            <a:ext cx="7146925" cy="0"/>
          </a:xfrm>
          <a:custGeom>
            <a:avLst/>
            <a:gdLst/>
            <a:ahLst/>
            <a:cxnLst/>
            <a:rect l="l" t="t" r="r" b="b"/>
            <a:pathLst>
              <a:path w="7146925">
                <a:moveTo>
                  <a:pt x="7146848"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8"/>
          <p:cNvSpPr/>
          <p:nvPr/>
        </p:nvSpPr>
        <p:spPr>
          <a:xfrm flipH="1">
            <a:off x="584377" y="97391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9"/>
          <p:cNvSpPr/>
          <p:nvPr/>
        </p:nvSpPr>
        <p:spPr>
          <a:xfrm flipH="1">
            <a:off x="427532" y="9839782"/>
            <a:ext cx="7146925" cy="0"/>
          </a:xfrm>
          <a:custGeom>
            <a:avLst/>
            <a:gdLst/>
            <a:ahLst/>
            <a:cxnLst/>
            <a:rect l="l" t="t" r="r" b="b"/>
            <a:pathLst>
              <a:path w="7146925">
                <a:moveTo>
                  <a:pt x="7146848"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8"/>
          <p:cNvSpPr/>
          <p:nvPr/>
        </p:nvSpPr>
        <p:spPr>
          <a:xfrm flipH="1">
            <a:off x="-76200" y="9604523"/>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3793429" y="9651364"/>
            <a:ext cx="419576" cy="738664"/>
          </a:xfrm>
          <a:prstGeom prst="rect">
            <a:avLst/>
          </a:prstGeom>
          <a:noFill/>
        </p:spPr>
        <p:txBody>
          <a:bodyPr wrap="square" rtlCol="0">
            <a:spAutoFit/>
          </a:bodyPr>
          <a:lstStyle/>
          <a:p>
            <a:r>
              <a:rPr lang="en-US" sz="1400" b="1" dirty="0"/>
              <a:t>22</a:t>
            </a:r>
          </a:p>
          <a:p>
            <a:endParaRPr lang="en-US" sz="1400" b="1" dirty="0"/>
          </a:p>
          <a:p>
            <a:endParaRPr lang="en-US" sz="1400" b="1" dirty="0"/>
          </a:p>
        </p:txBody>
      </p:sp>
    </p:spTree>
    <p:extLst>
      <p:ext uri="{BB962C8B-B14F-4D97-AF65-F5344CB8AC3E}">
        <p14:creationId xmlns:p14="http://schemas.microsoft.com/office/powerpoint/2010/main" val="240495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85653" y="409453"/>
            <a:ext cx="4839335" cy="382156"/>
          </a:xfrm>
          <a:prstGeom prst="rect">
            <a:avLst/>
          </a:prstGeom>
        </p:spPr>
        <p:txBody>
          <a:bodyPr vert="horz" wrap="square" lIns="0" tIns="12700" rIns="0" bIns="0" rtlCol="0">
            <a:spAutoFit/>
          </a:bodyPr>
          <a:lstStyle/>
          <a:p>
            <a:pPr marL="12700">
              <a:lnSpc>
                <a:spcPct val="100000"/>
              </a:lnSpc>
              <a:spcBef>
                <a:spcPts val="100"/>
              </a:spcBef>
            </a:pPr>
            <a:r>
              <a:rPr lang="en-US" spc="330" dirty="0">
                <a:solidFill>
                  <a:srgbClr val="182748"/>
                </a:solidFill>
                <a:latin typeface="+mn-lt"/>
              </a:rPr>
              <a:t>Notice of Privacy Practices</a:t>
            </a:r>
            <a:endParaRPr spc="240" dirty="0">
              <a:solidFill>
                <a:srgbClr val="182748"/>
              </a:solidFill>
              <a:latin typeface="+mn-lt"/>
            </a:endParaRPr>
          </a:p>
        </p:txBody>
      </p:sp>
      <p:sp>
        <p:nvSpPr>
          <p:cNvPr id="10" name="TextBox 9"/>
          <p:cNvSpPr txBox="1"/>
          <p:nvPr/>
        </p:nvSpPr>
        <p:spPr>
          <a:xfrm>
            <a:off x="252730" y="832723"/>
            <a:ext cx="7321296"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Do research</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can use or share your information for health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Comply with the law</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will share information about you if state or federal laws require it, including with the Department of Health and Human Services if it wants to see that we’re complying with federal privacy law.</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Respond to organ and tissue donation requests and work with a medical examiner or funeral director</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can share health information about you with organ procurement organizations.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can share health information with a coroner, medical examiner, or funeral director when an individual dies.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Address workers’ compensation, law enforcement, and other government requests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can use or share health information about you: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For workers’ compensation claims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For law enforcement purposes or with a law enforcement official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With health oversight agencies for activities authorized by law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For special government functions such as military, national security, and presidential protective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Respond to lawsuits and legal actions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can share health information about you in response to a court or administrative order, or in response to a subpoena.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Our Responsibilities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are required by law to maintain the privacy and security of your protected health information.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will let you know promptly if a breach occurs that may have compromised the privacy or security of your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must follow the duties and privacy practices described in this notice and give you a copy of 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will not use or share your information other than as described here unless you tell us we can in writing. If you tell us we can, you may change your mind at any time. Let us know in writing if you change your mind.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For more information see: </a:t>
            </a:r>
            <a:r>
              <a:rPr kumimoji="0" lang="en-US" sz="1100" b="0" i="0" u="sng" strike="noStrike" kern="1200" cap="none" spc="0" normalizeH="0" baseline="0" noProof="0" dirty="0">
                <a:ln>
                  <a:noFill/>
                </a:ln>
                <a:solidFill>
                  <a:prstClr val="black"/>
                </a:solidFill>
                <a:effectLst/>
                <a:uLnTx/>
                <a:uFillTx/>
                <a:latin typeface="Calibri"/>
                <a:ea typeface="+mn-ea"/>
                <a:cs typeface="+mn-cs"/>
                <a:hlinkClick r:id="rId3"/>
              </a:rPr>
              <a:t>www.hhs.gov/ocr/privacy/hipaa/understanding/consumers/noticepp.html</a:t>
            </a:r>
            <a:endParaRPr kumimoji="0" lang="en-US" sz="1100" b="0" i="0" u="sng"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Changes to the Terms of this Notice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We can change the terms of this notice, and the changes will apply to all information we have about you. The new notice will be available upon request, on our web site, and we will mail a copy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Effective January 2024</a:t>
            </a:r>
          </a:p>
        </p:txBody>
      </p:sp>
      <p:sp>
        <p:nvSpPr>
          <p:cNvPr id="8" name="TextBox 7"/>
          <p:cNvSpPr txBox="1"/>
          <p:nvPr/>
        </p:nvSpPr>
        <p:spPr>
          <a:xfrm>
            <a:off x="215878" y="6858000"/>
            <a:ext cx="7351522" cy="1277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Long</a:t>
            </a:r>
            <a:r>
              <a:rPr kumimoji="0" lang="en-US" sz="1100" b="1" i="0" u="none" strike="noStrike" kern="1200" cap="none" spc="0" normalizeH="0" noProof="0" dirty="0">
                <a:ln>
                  <a:noFill/>
                </a:ln>
                <a:solidFill>
                  <a:prstClr val="black"/>
                </a:solidFill>
                <a:effectLst/>
                <a:uLnTx/>
                <a:uFillTx/>
                <a:latin typeface="Calibri"/>
                <a:ea typeface="+mn-ea"/>
                <a:cs typeface="+mn-cs"/>
              </a:rPr>
              <a:t> Branch Board of Education</a:t>
            </a:r>
            <a:endParaRPr kumimoji="0" lang="en-US"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540 Broadway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a:rPr>
              <a:t>Long Branch</a:t>
            </a:r>
            <a:r>
              <a:rPr kumimoji="0" lang="en-US" sz="1100" b="0" i="0" u="none" strike="noStrike" kern="1200" cap="none" spc="0" normalizeH="0" baseline="0" noProof="0" dirty="0">
                <a:ln>
                  <a:noFill/>
                </a:ln>
                <a:solidFill>
                  <a:prstClr val="black"/>
                </a:solidFill>
                <a:effectLst/>
                <a:uLnTx/>
                <a:uFillTx/>
                <a:latin typeface="Calibri"/>
                <a:ea typeface="+mn-ea"/>
                <a:cs typeface="+mn-cs"/>
              </a:rPr>
              <a:t>, NJ 07740</a:t>
            </a:r>
          </a:p>
          <a:p>
            <a:pPr lvl="0" algn="ctr">
              <a:defRPr/>
            </a:pPr>
            <a:r>
              <a:rPr lang="en-US" sz="1100" dirty="0">
                <a:solidFill>
                  <a:prstClr val="black"/>
                </a:solidFill>
                <a:hlinkClick r:id="rId4"/>
              </a:rPr>
              <a:t>www.longbranch.k12.nj.us</a:t>
            </a:r>
            <a:r>
              <a:rPr lang="en-US" sz="1100" dirty="0">
                <a:solidFill>
                  <a:prstClr val="black"/>
                </a:solidFill>
              </a:rPr>
              <a:t>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Privacy Contact:</a:t>
            </a:r>
            <a:r>
              <a:rPr kumimoji="0" lang="en-US" sz="1100" b="0" i="0" u="none" strike="noStrike" kern="1200" cap="none" spc="0" normalizeH="0" noProof="0" dirty="0">
                <a:ln>
                  <a:noFill/>
                </a:ln>
                <a:solidFill>
                  <a:prstClr val="black"/>
                </a:solidFill>
                <a:effectLst/>
                <a:uLnTx/>
                <a:uFillTx/>
                <a:latin typeface="Calibri"/>
                <a:ea typeface="+mn-ea"/>
                <a:cs typeface="+mn-cs"/>
              </a:rPr>
              <a:t> Kimberly Crosby</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Phone number: </a:t>
            </a:r>
            <a:r>
              <a:rPr lang="en-US" sz="1100" dirty="0">
                <a:solidFill>
                  <a:prstClr val="black"/>
                </a:solidFill>
                <a:latin typeface="Calibri"/>
              </a:rPr>
              <a:t>732-571-2868</a:t>
            </a:r>
            <a:r>
              <a:rPr kumimoji="0" lang="en-US" sz="1100" b="0" i="0" u="none" strike="noStrike" kern="1200" cap="none" spc="0" normalizeH="0" baseline="0" noProof="0" dirty="0">
                <a:ln>
                  <a:noFill/>
                </a:ln>
                <a:solidFill>
                  <a:prstClr val="black"/>
                </a:solidFill>
                <a:effectLst/>
                <a:uLnTx/>
                <a:uFillTx/>
                <a:latin typeface="Calibri"/>
                <a:ea typeface="+mn-ea"/>
                <a:cs typeface="+mn-cs"/>
              </a:rPr>
              <a:t> ext. </a:t>
            </a:r>
            <a:r>
              <a:rPr lang="en-US" sz="1100" dirty="0">
                <a:solidFill>
                  <a:prstClr val="black"/>
                </a:solidFill>
                <a:latin typeface="Calibri"/>
              </a:rPr>
              <a:t>40037</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lvl="0" algn="ctr">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Email Address:</a:t>
            </a:r>
            <a:r>
              <a:rPr kumimoji="0" lang="en-US" sz="1100" b="0" i="0" u="none" strike="noStrike" kern="1200" cap="none" spc="0" normalizeH="0" noProof="0" dirty="0">
                <a:ln>
                  <a:noFill/>
                </a:ln>
                <a:solidFill>
                  <a:prstClr val="black"/>
                </a:solidFill>
                <a:effectLst/>
                <a:uLnTx/>
                <a:uFillTx/>
                <a:latin typeface="Calibri"/>
                <a:ea typeface="+mn-ea"/>
                <a:cs typeface="+mn-cs"/>
              </a:rPr>
              <a:t> </a:t>
            </a:r>
            <a:r>
              <a:rPr lang="en-US" sz="1100" u="sng" dirty="0">
                <a:solidFill>
                  <a:srgbClr val="1F497D"/>
                </a:solidFill>
                <a:latin typeface="Calibri" panose="020F0502020204030204" pitchFamily="34" charset="0"/>
                <a:ea typeface="Calibri" panose="020F0502020204030204" pitchFamily="34" charset="0"/>
                <a:hlinkClick r:id="rId5"/>
              </a:rPr>
              <a:t>kcrosby@longbranch.k12.nj.us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8"/>
          <p:cNvSpPr/>
          <p:nvPr/>
        </p:nvSpPr>
        <p:spPr>
          <a:xfrm>
            <a:off x="0"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8"/>
          <p:cNvSpPr/>
          <p:nvPr/>
        </p:nvSpPr>
        <p:spPr>
          <a:xfrm flipH="1">
            <a:off x="584377" y="9729076"/>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8"/>
          <p:cNvSpPr/>
          <p:nvPr/>
        </p:nvSpPr>
        <p:spPr>
          <a:xfrm flipH="1">
            <a:off x="584377" y="9982200"/>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3793429" y="9651364"/>
            <a:ext cx="419576" cy="523220"/>
          </a:xfrm>
          <a:prstGeom prst="rect">
            <a:avLst/>
          </a:prstGeom>
          <a:noFill/>
        </p:spPr>
        <p:txBody>
          <a:bodyPr wrap="square" rtlCol="0">
            <a:spAutoFit/>
          </a:bodyPr>
          <a:lstStyle/>
          <a:p>
            <a:r>
              <a:rPr lang="en-US" sz="1400" b="1" dirty="0"/>
              <a:t>23</a:t>
            </a:r>
          </a:p>
          <a:p>
            <a:endParaRPr lang="en-US" sz="1400" b="1" dirty="0"/>
          </a:p>
        </p:txBody>
      </p:sp>
    </p:spTree>
    <p:extLst>
      <p:ext uri="{BB962C8B-B14F-4D97-AF65-F5344CB8AC3E}">
        <p14:creationId xmlns:p14="http://schemas.microsoft.com/office/powerpoint/2010/main" val="209266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2362200" cy="10058400"/>
          </a:xfrm>
          <a:prstGeom prst="rect">
            <a:avLst/>
          </a:prstGeom>
          <a:solidFill>
            <a:srgbClr val="182748"/>
          </a:solidFill>
          <a:ln>
            <a:solidFill>
              <a:srgbClr val="0285C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p:nvSpPr>
        <p:spPr>
          <a:xfrm>
            <a:off x="2633320" y="0"/>
            <a:ext cx="5139079" cy="10058400"/>
          </a:xfrm>
          <a:prstGeom prst="rect">
            <a:avLst/>
          </a:prstGeom>
          <a:solidFill>
            <a:schemeClr val="tx1"/>
          </a:solidFill>
          <a:ln>
            <a:solidFill>
              <a:srgbClr val="18274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2916859" y="6533434"/>
            <a:ext cx="4572000" cy="2701381"/>
          </a:xfrm>
          <a:prstGeom prst="rect">
            <a:avLst/>
          </a:prstGeom>
        </p:spPr>
        <p:txBody>
          <a:bodyPr vert="horz" wrap="square" lIns="0" tIns="13335" rIns="0" bIns="0" rtlCol="0">
            <a:spAutoFit/>
          </a:bodyPr>
          <a:lstStyle/>
          <a:p>
            <a:pPr marL="12700" marR="5715" algn="just">
              <a:lnSpc>
                <a:spcPct val="100000"/>
              </a:lnSpc>
              <a:spcBef>
                <a:spcPts val="105"/>
              </a:spcBef>
            </a:pPr>
            <a:r>
              <a:rPr sz="1400" spc="-5" dirty="0">
                <a:solidFill>
                  <a:schemeClr val="bg1"/>
                </a:solidFill>
                <a:latin typeface="Calibri"/>
                <a:cs typeface="Calibri"/>
              </a:rPr>
              <a:t>This </a:t>
            </a:r>
            <a:r>
              <a:rPr sz="1400" spc="-10" dirty="0">
                <a:solidFill>
                  <a:schemeClr val="bg1"/>
                </a:solidFill>
                <a:latin typeface="Calibri"/>
                <a:cs typeface="Calibri"/>
              </a:rPr>
              <a:t>document is </a:t>
            </a:r>
            <a:r>
              <a:rPr sz="1400" spc="-5" dirty="0">
                <a:solidFill>
                  <a:schemeClr val="bg1"/>
                </a:solidFill>
                <a:latin typeface="Calibri"/>
                <a:cs typeface="Calibri"/>
              </a:rPr>
              <a:t>an outline </a:t>
            </a:r>
            <a:r>
              <a:rPr sz="1400" dirty="0">
                <a:solidFill>
                  <a:schemeClr val="bg1"/>
                </a:solidFill>
                <a:latin typeface="Calibri"/>
                <a:cs typeface="Calibri"/>
              </a:rPr>
              <a:t>of the </a:t>
            </a:r>
            <a:r>
              <a:rPr sz="1400" spc="-5" dirty="0">
                <a:solidFill>
                  <a:schemeClr val="bg1"/>
                </a:solidFill>
                <a:latin typeface="Calibri"/>
                <a:cs typeface="Calibri"/>
              </a:rPr>
              <a:t>coverage proposed by the carrier(s), based</a:t>
            </a:r>
            <a:r>
              <a:rPr lang="en-US" sz="1400" spc="-5" dirty="0">
                <a:solidFill>
                  <a:schemeClr val="bg1"/>
                </a:solidFill>
                <a:latin typeface="Calibri"/>
                <a:cs typeface="Calibri"/>
              </a:rPr>
              <a:t> </a:t>
            </a:r>
            <a:r>
              <a:rPr sz="1400" dirty="0">
                <a:solidFill>
                  <a:schemeClr val="bg1"/>
                </a:solidFill>
                <a:latin typeface="Calibri"/>
                <a:cs typeface="Calibri"/>
              </a:rPr>
              <a:t>on </a:t>
            </a:r>
            <a:r>
              <a:rPr sz="1400" spc="-5" dirty="0">
                <a:solidFill>
                  <a:schemeClr val="bg1"/>
                </a:solidFill>
                <a:latin typeface="Calibri"/>
                <a:cs typeface="Calibri"/>
              </a:rPr>
              <a:t>information provided by </a:t>
            </a:r>
            <a:r>
              <a:rPr sz="1400" dirty="0">
                <a:solidFill>
                  <a:schemeClr val="bg1"/>
                </a:solidFill>
                <a:latin typeface="Calibri"/>
                <a:cs typeface="Calibri"/>
              </a:rPr>
              <a:t>your </a:t>
            </a:r>
            <a:r>
              <a:rPr sz="1400" spc="-5" dirty="0">
                <a:solidFill>
                  <a:schemeClr val="bg1"/>
                </a:solidFill>
                <a:latin typeface="Calibri"/>
                <a:cs typeface="Calibri"/>
              </a:rPr>
              <a:t>company. </a:t>
            </a:r>
            <a:r>
              <a:rPr sz="1400" spc="-10" dirty="0">
                <a:solidFill>
                  <a:schemeClr val="bg1"/>
                </a:solidFill>
                <a:latin typeface="Calibri"/>
                <a:cs typeface="Calibri"/>
              </a:rPr>
              <a:t>It </a:t>
            </a:r>
            <a:r>
              <a:rPr sz="1400" spc="-5" dirty="0">
                <a:solidFill>
                  <a:schemeClr val="bg1"/>
                </a:solidFill>
                <a:latin typeface="Calibri"/>
                <a:cs typeface="Calibri"/>
              </a:rPr>
              <a:t>does not include all </a:t>
            </a:r>
            <a:r>
              <a:rPr sz="1400" dirty="0">
                <a:solidFill>
                  <a:schemeClr val="bg1"/>
                </a:solidFill>
                <a:latin typeface="Calibri"/>
                <a:cs typeface="Calibri"/>
              </a:rPr>
              <a:t>of the</a:t>
            </a:r>
            <a:r>
              <a:rPr lang="en-US" sz="1400" dirty="0">
                <a:solidFill>
                  <a:schemeClr val="bg1"/>
                </a:solidFill>
                <a:latin typeface="Calibri"/>
                <a:cs typeface="Calibri"/>
              </a:rPr>
              <a:t> </a:t>
            </a:r>
            <a:r>
              <a:rPr sz="1400" dirty="0">
                <a:solidFill>
                  <a:schemeClr val="bg1"/>
                </a:solidFill>
                <a:latin typeface="Calibri"/>
                <a:cs typeface="Calibri"/>
              </a:rPr>
              <a:t>terms, </a:t>
            </a:r>
            <a:r>
              <a:rPr sz="1400" spc="-5" dirty="0">
                <a:solidFill>
                  <a:schemeClr val="bg1"/>
                </a:solidFill>
                <a:latin typeface="Calibri"/>
                <a:cs typeface="Calibri"/>
              </a:rPr>
              <a:t>coverage, exclusions, limitations, and </a:t>
            </a:r>
            <a:r>
              <a:rPr sz="1400" spc="-10" dirty="0">
                <a:solidFill>
                  <a:schemeClr val="bg1"/>
                </a:solidFill>
                <a:latin typeface="Calibri"/>
                <a:cs typeface="Calibri"/>
              </a:rPr>
              <a:t>conditions </a:t>
            </a:r>
            <a:r>
              <a:rPr sz="1400" dirty="0">
                <a:solidFill>
                  <a:schemeClr val="bg1"/>
                </a:solidFill>
                <a:latin typeface="Calibri"/>
                <a:cs typeface="Calibri"/>
              </a:rPr>
              <a:t>of the </a:t>
            </a:r>
            <a:r>
              <a:rPr sz="1400" spc="-5" dirty="0">
                <a:solidFill>
                  <a:schemeClr val="bg1"/>
                </a:solidFill>
                <a:latin typeface="Calibri"/>
                <a:cs typeface="Calibri"/>
              </a:rPr>
              <a:t>actual</a:t>
            </a:r>
            <a:r>
              <a:rPr lang="en-US" sz="1400" spc="-5" dirty="0">
                <a:solidFill>
                  <a:schemeClr val="bg1"/>
                </a:solidFill>
                <a:latin typeface="Calibri"/>
                <a:cs typeface="Calibri"/>
              </a:rPr>
              <a:t> </a:t>
            </a:r>
            <a:r>
              <a:rPr sz="1400" dirty="0">
                <a:solidFill>
                  <a:schemeClr val="bg1"/>
                </a:solidFill>
                <a:latin typeface="Calibri"/>
                <a:cs typeface="Calibri"/>
              </a:rPr>
              <a:t>contract</a:t>
            </a:r>
            <a:r>
              <a:rPr sz="1400" spc="-45" dirty="0">
                <a:solidFill>
                  <a:schemeClr val="bg1"/>
                </a:solidFill>
                <a:latin typeface="Calibri"/>
                <a:cs typeface="Calibri"/>
              </a:rPr>
              <a:t> </a:t>
            </a:r>
            <a:r>
              <a:rPr sz="1400" spc="-5" dirty="0">
                <a:solidFill>
                  <a:schemeClr val="bg1"/>
                </a:solidFill>
                <a:latin typeface="Calibri"/>
                <a:cs typeface="Calibri"/>
              </a:rPr>
              <a:t>language.</a:t>
            </a:r>
            <a:r>
              <a:rPr sz="1400" spc="-20" dirty="0">
                <a:solidFill>
                  <a:schemeClr val="bg1"/>
                </a:solidFill>
                <a:latin typeface="Calibri"/>
                <a:cs typeface="Calibri"/>
              </a:rPr>
              <a:t> </a:t>
            </a:r>
            <a:r>
              <a:rPr sz="1400" dirty="0">
                <a:solidFill>
                  <a:schemeClr val="bg1"/>
                </a:solidFill>
                <a:latin typeface="Calibri"/>
                <a:cs typeface="Calibri"/>
              </a:rPr>
              <a:t>The </a:t>
            </a:r>
            <a:r>
              <a:rPr sz="1400" spc="-5" dirty="0">
                <a:solidFill>
                  <a:schemeClr val="bg1"/>
                </a:solidFill>
                <a:latin typeface="Calibri"/>
                <a:cs typeface="Calibri"/>
              </a:rPr>
              <a:t>policies</a:t>
            </a:r>
            <a:r>
              <a:rPr sz="1400" spc="-30" dirty="0">
                <a:solidFill>
                  <a:schemeClr val="bg1"/>
                </a:solidFill>
                <a:latin typeface="Calibri"/>
                <a:cs typeface="Calibri"/>
              </a:rPr>
              <a:t> </a:t>
            </a:r>
            <a:r>
              <a:rPr sz="1400" dirty="0">
                <a:solidFill>
                  <a:schemeClr val="bg1"/>
                </a:solidFill>
                <a:latin typeface="Calibri"/>
                <a:cs typeface="Calibri"/>
              </a:rPr>
              <a:t>themselves</a:t>
            </a:r>
            <a:r>
              <a:rPr sz="1400" spc="-45" dirty="0">
                <a:solidFill>
                  <a:schemeClr val="bg1"/>
                </a:solidFill>
                <a:latin typeface="Calibri"/>
                <a:cs typeface="Calibri"/>
              </a:rPr>
              <a:t> </a:t>
            </a:r>
            <a:r>
              <a:rPr sz="1400" dirty="0">
                <a:solidFill>
                  <a:schemeClr val="bg1"/>
                </a:solidFill>
                <a:latin typeface="Calibri"/>
                <a:cs typeface="Calibri"/>
              </a:rPr>
              <a:t>must</a:t>
            </a:r>
            <a:r>
              <a:rPr sz="1400" spc="-25" dirty="0">
                <a:solidFill>
                  <a:schemeClr val="bg1"/>
                </a:solidFill>
                <a:latin typeface="Calibri"/>
                <a:cs typeface="Calibri"/>
              </a:rPr>
              <a:t> </a:t>
            </a:r>
            <a:r>
              <a:rPr sz="1400" spc="-5" dirty="0">
                <a:solidFill>
                  <a:schemeClr val="bg1"/>
                </a:solidFill>
                <a:latin typeface="Calibri"/>
                <a:cs typeface="Calibri"/>
              </a:rPr>
              <a:t>be</a:t>
            </a:r>
            <a:r>
              <a:rPr sz="1400" spc="-10" dirty="0">
                <a:solidFill>
                  <a:schemeClr val="bg1"/>
                </a:solidFill>
                <a:latin typeface="Calibri"/>
                <a:cs typeface="Calibri"/>
              </a:rPr>
              <a:t> </a:t>
            </a:r>
            <a:r>
              <a:rPr sz="1400" spc="-5" dirty="0">
                <a:solidFill>
                  <a:schemeClr val="bg1"/>
                </a:solidFill>
                <a:latin typeface="Calibri"/>
                <a:cs typeface="Calibri"/>
              </a:rPr>
              <a:t>read</a:t>
            </a:r>
            <a:r>
              <a:rPr sz="1400" dirty="0">
                <a:solidFill>
                  <a:schemeClr val="bg1"/>
                </a:solidFill>
                <a:latin typeface="Calibri"/>
                <a:cs typeface="Calibri"/>
              </a:rPr>
              <a:t> for</a:t>
            </a:r>
            <a:r>
              <a:rPr sz="1400" spc="-15" dirty="0">
                <a:solidFill>
                  <a:schemeClr val="bg1"/>
                </a:solidFill>
                <a:latin typeface="Calibri"/>
                <a:cs typeface="Calibri"/>
              </a:rPr>
              <a:t> </a:t>
            </a:r>
            <a:r>
              <a:rPr sz="1400" dirty="0">
                <a:solidFill>
                  <a:schemeClr val="bg1"/>
                </a:solidFill>
                <a:latin typeface="Calibri"/>
                <a:cs typeface="Calibri"/>
              </a:rPr>
              <a:t>those</a:t>
            </a:r>
            <a:r>
              <a:rPr sz="1400" spc="-35" dirty="0">
                <a:solidFill>
                  <a:schemeClr val="bg1"/>
                </a:solidFill>
                <a:latin typeface="Calibri"/>
                <a:cs typeface="Calibri"/>
              </a:rPr>
              <a:t> </a:t>
            </a:r>
            <a:r>
              <a:rPr sz="1400" spc="-5" dirty="0">
                <a:solidFill>
                  <a:schemeClr val="bg1"/>
                </a:solidFill>
                <a:latin typeface="Calibri"/>
                <a:cs typeface="Calibri"/>
              </a:rPr>
              <a:t>details.</a:t>
            </a:r>
            <a:endParaRPr sz="1400" dirty="0">
              <a:solidFill>
                <a:schemeClr val="bg1"/>
              </a:solidFill>
              <a:latin typeface="Calibri"/>
              <a:cs typeface="Calibri"/>
            </a:endParaRPr>
          </a:p>
          <a:p>
            <a:pPr marL="12700" marR="5080" algn="just">
              <a:lnSpc>
                <a:spcPct val="100000"/>
              </a:lnSpc>
              <a:spcBef>
                <a:spcPts val="790"/>
              </a:spcBef>
            </a:pPr>
            <a:r>
              <a:rPr sz="1400" dirty="0">
                <a:solidFill>
                  <a:schemeClr val="bg1"/>
                </a:solidFill>
                <a:latin typeface="Calibri"/>
                <a:cs typeface="Calibri"/>
              </a:rPr>
              <a:t>The </a:t>
            </a:r>
            <a:r>
              <a:rPr sz="1400" spc="-5" dirty="0">
                <a:solidFill>
                  <a:schemeClr val="bg1"/>
                </a:solidFill>
                <a:latin typeface="Calibri"/>
                <a:cs typeface="Calibri"/>
              </a:rPr>
              <a:t>intent </a:t>
            </a:r>
            <a:r>
              <a:rPr sz="1400" dirty="0">
                <a:solidFill>
                  <a:schemeClr val="bg1"/>
                </a:solidFill>
                <a:latin typeface="Calibri"/>
                <a:cs typeface="Calibri"/>
              </a:rPr>
              <a:t>of </a:t>
            </a:r>
            <a:r>
              <a:rPr sz="1400" spc="-5" dirty="0">
                <a:solidFill>
                  <a:schemeClr val="bg1"/>
                </a:solidFill>
                <a:latin typeface="Calibri"/>
                <a:cs typeface="Calibri"/>
              </a:rPr>
              <a:t>this </a:t>
            </a:r>
            <a:r>
              <a:rPr sz="1400" spc="-10" dirty="0">
                <a:solidFill>
                  <a:schemeClr val="bg1"/>
                </a:solidFill>
                <a:latin typeface="Calibri"/>
                <a:cs typeface="Calibri"/>
              </a:rPr>
              <a:t>document </a:t>
            </a:r>
            <a:r>
              <a:rPr sz="1400" spc="-5" dirty="0">
                <a:solidFill>
                  <a:schemeClr val="bg1"/>
                </a:solidFill>
                <a:latin typeface="Calibri"/>
                <a:cs typeface="Calibri"/>
              </a:rPr>
              <a:t>is to provide </a:t>
            </a:r>
            <a:r>
              <a:rPr sz="1400" dirty="0">
                <a:solidFill>
                  <a:schemeClr val="bg1"/>
                </a:solidFill>
                <a:latin typeface="Calibri"/>
                <a:cs typeface="Calibri"/>
              </a:rPr>
              <a:t>you </a:t>
            </a:r>
            <a:r>
              <a:rPr sz="1400" spc="-5" dirty="0">
                <a:solidFill>
                  <a:schemeClr val="bg1"/>
                </a:solidFill>
                <a:latin typeface="Calibri"/>
                <a:cs typeface="Calibri"/>
              </a:rPr>
              <a:t>with general information </a:t>
            </a:r>
            <a:r>
              <a:rPr sz="1400" spc="-15" dirty="0">
                <a:solidFill>
                  <a:schemeClr val="bg1"/>
                </a:solidFill>
                <a:latin typeface="Calibri"/>
                <a:cs typeface="Calibri"/>
              </a:rPr>
              <a:t>about</a:t>
            </a:r>
            <a:r>
              <a:rPr lang="en-US" sz="1400" spc="-15" dirty="0">
                <a:solidFill>
                  <a:schemeClr val="bg1"/>
                </a:solidFill>
                <a:latin typeface="Calibri"/>
                <a:cs typeface="Calibri"/>
              </a:rPr>
              <a:t> </a:t>
            </a:r>
            <a:r>
              <a:rPr sz="1400" spc="-5" dirty="0">
                <a:solidFill>
                  <a:schemeClr val="bg1"/>
                </a:solidFill>
                <a:latin typeface="Calibri"/>
                <a:cs typeface="Calibri"/>
              </a:rPr>
              <a:t>your employee benefit plans. </a:t>
            </a:r>
            <a:r>
              <a:rPr sz="1400" spc="-10" dirty="0">
                <a:solidFill>
                  <a:schemeClr val="bg1"/>
                </a:solidFill>
                <a:latin typeface="Calibri"/>
                <a:cs typeface="Calibri"/>
              </a:rPr>
              <a:t>It does not </a:t>
            </a:r>
            <a:r>
              <a:rPr sz="1400" spc="-5" dirty="0">
                <a:solidFill>
                  <a:schemeClr val="bg1"/>
                </a:solidFill>
                <a:latin typeface="Calibri"/>
                <a:cs typeface="Calibri"/>
              </a:rPr>
              <a:t>necessarily address all </a:t>
            </a:r>
            <a:r>
              <a:rPr sz="1400" dirty="0">
                <a:solidFill>
                  <a:schemeClr val="bg1"/>
                </a:solidFill>
                <a:latin typeface="Calibri"/>
                <a:cs typeface="Calibri"/>
              </a:rPr>
              <a:t>of the</a:t>
            </a:r>
            <a:r>
              <a:rPr lang="en-US" sz="1400" dirty="0">
                <a:solidFill>
                  <a:schemeClr val="bg1"/>
                </a:solidFill>
                <a:latin typeface="Calibri"/>
                <a:cs typeface="Calibri"/>
              </a:rPr>
              <a:t> </a:t>
            </a:r>
            <a:r>
              <a:rPr sz="1400" spc="-5" dirty="0">
                <a:solidFill>
                  <a:schemeClr val="bg1"/>
                </a:solidFill>
                <a:latin typeface="Calibri"/>
                <a:cs typeface="Calibri"/>
              </a:rPr>
              <a:t>specific issues which may </a:t>
            </a:r>
            <a:r>
              <a:rPr sz="1400" spc="-10" dirty="0">
                <a:solidFill>
                  <a:schemeClr val="bg1"/>
                </a:solidFill>
                <a:latin typeface="Calibri"/>
                <a:cs typeface="Calibri"/>
              </a:rPr>
              <a:t>be </a:t>
            </a:r>
            <a:r>
              <a:rPr sz="1400" spc="-5" dirty="0">
                <a:solidFill>
                  <a:schemeClr val="bg1"/>
                </a:solidFill>
                <a:latin typeface="Calibri"/>
                <a:cs typeface="Calibri"/>
              </a:rPr>
              <a:t>applicable to you. </a:t>
            </a:r>
            <a:r>
              <a:rPr sz="1400" spc="-10" dirty="0">
                <a:solidFill>
                  <a:schemeClr val="bg1"/>
                </a:solidFill>
                <a:latin typeface="Calibri"/>
                <a:cs typeface="Calibri"/>
              </a:rPr>
              <a:t>It </a:t>
            </a:r>
            <a:r>
              <a:rPr sz="1400" spc="-5" dirty="0">
                <a:solidFill>
                  <a:schemeClr val="bg1"/>
                </a:solidFill>
                <a:latin typeface="Calibri"/>
                <a:cs typeface="Calibri"/>
              </a:rPr>
              <a:t>should </a:t>
            </a:r>
            <a:r>
              <a:rPr sz="1400" spc="-10" dirty="0">
                <a:solidFill>
                  <a:schemeClr val="bg1"/>
                </a:solidFill>
                <a:latin typeface="Calibri"/>
                <a:cs typeface="Calibri"/>
              </a:rPr>
              <a:t>not be </a:t>
            </a:r>
            <a:r>
              <a:rPr sz="1400" spc="-5" dirty="0">
                <a:solidFill>
                  <a:schemeClr val="bg1"/>
                </a:solidFill>
                <a:latin typeface="Calibri"/>
                <a:cs typeface="Calibri"/>
              </a:rPr>
              <a:t>construed </a:t>
            </a:r>
            <a:r>
              <a:rPr sz="1400" spc="-15" dirty="0">
                <a:solidFill>
                  <a:schemeClr val="bg1"/>
                </a:solidFill>
                <a:latin typeface="Calibri"/>
                <a:cs typeface="Calibri"/>
              </a:rPr>
              <a:t>as,</a:t>
            </a:r>
            <a:r>
              <a:rPr lang="en-US" sz="1400" spc="-15" dirty="0">
                <a:solidFill>
                  <a:schemeClr val="bg1"/>
                </a:solidFill>
                <a:latin typeface="Calibri"/>
                <a:cs typeface="Calibri"/>
              </a:rPr>
              <a:t> </a:t>
            </a:r>
            <a:r>
              <a:rPr sz="1400" dirty="0">
                <a:solidFill>
                  <a:schemeClr val="bg1"/>
                </a:solidFill>
                <a:latin typeface="Calibri"/>
                <a:cs typeface="Calibri"/>
              </a:rPr>
              <a:t>nor </a:t>
            </a:r>
            <a:r>
              <a:rPr sz="1400" spc="-5" dirty="0">
                <a:solidFill>
                  <a:schemeClr val="bg1"/>
                </a:solidFill>
                <a:latin typeface="Calibri"/>
                <a:cs typeface="Calibri"/>
              </a:rPr>
              <a:t>is </a:t>
            </a:r>
            <a:r>
              <a:rPr sz="1400" spc="-10" dirty="0">
                <a:solidFill>
                  <a:schemeClr val="bg1"/>
                </a:solidFill>
                <a:latin typeface="Calibri"/>
                <a:cs typeface="Calibri"/>
              </a:rPr>
              <a:t>it </a:t>
            </a:r>
            <a:r>
              <a:rPr sz="1400" spc="-5" dirty="0">
                <a:solidFill>
                  <a:schemeClr val="bg1"/>
                </a:solidFill>
                <a:latin typeface="Calibri"/>
                <a:cs typeface="Calibri"/>
              </a:rPr>
              <a:t>intended to provide, legal advice. Questions regarding specific </a:t>
            </a:r>
            <a:r>
              <a:rPr sz="1400" spc="-10" dirty="0">
                <a:solidFill>
                  <a:schemeClr val="bg1"/>
                </a:solidFill>
                <a:latin typeface="Calibri"/>
                <a:cs typeface="Calibri"/>
              </a:rPr>
              <a:t>issues</a:t>
            </a:r>
            <a:r>
              <a:rPr lang="en-US" sz="1400" spc="-10" dirty="0">
                <a:solidFill>
                  <a:schemeClr val="bg1"/>
                </a:solidFill>
                <a:latin typeface="Calibri"/>
                <a:cs typeface="Calibri"/>
              </a:rPr>
              <a:t> </a:t>
            </a:r>
            <a:r>
              <a:rPr sz="1400" spc="-5" dirty="0">
                <a:solidFill>
                  <a:schemeClr val="bg1"/>
                </a:solidFill>
                <a:latin typeface="Calibri"/>
                <a:cs typeface="Calibri"/>
              </a:rPr>
              <a:t>should be addressed by legal counsel who specializes in this practice</a:t>
            </a:r>
            <a:r>
              <a:rPr sz="1400" spc="-150" dirty="0">
                <a:solidFill>
                  <a:schemeClr val="bg1"/>
                </a:solidFill>
                <a:latin typeface="Calibri"/>
                <a:cs typeface="Calibri"/>
              </a:rPr>
              <a:t> </a:t>
            </a:r>
            <a:r>
              <a:rPr sz="1400" spc="-5" dirty="0">
                <a:solidFill>
                  <a:schemeClr val="bg1"/>
                </a:solidFill>
                <a:latin typeface="Calibri"/>
                <a:cs typeface="Calibri"/>
              </a:rPr>
              <a:t>area.</a:t>
            </a:r>
            <a:endParaRPr sz="1400" dirty="0">
              <a:solidFill>
                <a:schemeClr val="bg1"/>
              </a:solidFill>
              <a:latin typeface="Calibri"/>
              <a:cs typeface="Calibri"/>
            </a:endParaRPr>
          </a:p>
        </p:txBody>
      </p:sp>
      <p:sp>
        <p:nvSpPr>
          <p:cNvPr id="4" name="object 4"/>
          <p:cNvSpPr txBox="1"/>
          <p:nvPr/>
        </p:nvSpPr>
        <p:spPr>
          <a:xfrm>
            <a:off x="228600" y="6280800"/>
            <a:ext cx="2236445" cy="505267"/>
          </a:xfrm>
          <a:prstGeom prst="rect">
            <a:avLst/>
          </a:prstGeom>
        </p:spPr>
        <p:txBody>
          <a:bodyPr vert="horz" wrap="square" lIns="0" tIns="12700" rIns="0" bIns="0" rtlCol="0">
            <a:spAutoFit/>
          </a:bodyPr>
          <a:lstStyle/>
          <a:p>
            <a:pPr marL="12700">
              <a:lnSpc>
                <a:spcPct val="100000"/>
              </a:lnSpc>
              <a:spcBef>
                <a:spcPts val="100"/>
              </a:spcBef>
            </a:pPr>
            <a:r>
              <a:rPr lang="en-US" sz="3200" b="1" spc="-5" dirty="0">
                <a:solidFill>
                  <a:schemeClr val="bg1"/>
                </a:solidFill>
                <a:latin typeface="Century Gothic"/>
                <a:cs typeface="Century Gothic"/>
              </a:rPr>
              <a:t>2024-2025</a:t>
            </a:r>
            <a:endParaRPr sz="3200" dirty="0">
              <a:solidFill>
                <a:schemeClr val="bg1"/>
              </a:solidFill>
              <a:latin typeface="Century Gothic"/>
              <a:cs typeface="Century Gothic"/>
            </a:endParaRPr>
          </a:p>
        </p:txBody>
      </p:sp>
      <p:pic>
        <p:nvPicPr>
          <p:cNvPr id="8" name="Picture 7" descr="Long Branch Public Schools Logo"/>
          <p:cNvPicPr/>
          <p:nvPr/>
        </p:nvPicPr>
        <p:blipFill>
          <a:blip r:embed="rId3">
            <a:extLst>
              <a:ext uri="{28A0092B-C50C-407E-A947-70E740481C1C}">
                <a14:useLocalDpi xmlns:a14="http://schemas.microsoft.com/office/drawing/2010/main" val="0"/>
              </a:ext>
            </a:extLst>
          </a:blip>
          <a:srcRect/>
          <a:stretch>
            <a:fillRect/>
          </a:stretch>
        </p:blipFill>
        <p:spPr bwMode="auto">
          <a:xfrm>
            <a:off x="62877" y="7202949"/>
            <a:ext cx="2236445" cy="20318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7"/>
          </p:nvPr>
        </p:nvSpPr>
        <p:spPr/>
        <p:txBody>
          <a:bodyPr/>
          <a:lstStyle/>
          <a:p>
            <a:pPr marL="25400">
              <a:lnSpc>
                <a:spcPts val="1835"/>
              </a:lnSpc>
            </a:pPr>
            <a:fld id="{81D60167-4931-47E6-BA6A-407CBD079E47}" type="slidenum">
              <a:rPr lang="en-US" smtClean="0"/>
              <a:t>3</a:t>
            </a:fld>
            <a:endParaRPr lang="en-US" dirty="0"/>
          </a:p>
        </p:txBody>
      </p:sp>
      <p:sp>
        <p:nvSpPr>
          <p:cNvPr id="2" name="object 2"/>
          <p:cNvSpPr txBox="1">
            <a:spLocks noGrp="1"/>
          </p:cNvSpPr>
          <p:nvPr>
            <p:ph type="title" idx="4294967295"/>
          </p:nvPr>
        </p:nvSpPr>
        <p:spPr>
          <a:xfrm>
            <a:off x="655638" y="387350"/>
            <a:ext cx="7116762" cy="744538"/>
          </a:xfrm>
          <a:prstGeom prst="rect">
            <a:avLst/>
          </a:prstGeom>
        </p:spPr>
        <p:txBody>
          <a:bodyPr vert="horz" wrap="square" lIns="0" tIns="12700" rIns="0" bIns="0" rtlCol="0">
            <a:spAutoFit/>
          </a:bodyPr>
          <a:lstStyle/>
          <a:p>
            <a:pPr marL="12700">
              <a:lnSpc>
                <a:spcPts val="5700"/>
              </a:lnSpc>
              <a:spcBef>
                <a:spcPts val="100"/>
              </a:spcBef>
            </a:pPr>
            <a:r>
              <a:rPr lang="en-US" sz="4800" b="1" spc="-85" dirty="0">
                <a:solidFill>
                  <a:srgbClr val="182748"/>
                </a:solidFill>
              </a:rPr>
              <a:t>Benefits Overview</a:t>
            </a:r>
            <a:endParaRPr sz="4800" b="1" u="sng" spc="-65" dirty="0">
              <a:solidFill>
                <a:srgbClr val="182748"/>
              </a:solidFill>
              <a:uFill>
                <a:solidFill>
                  <a:srgbClr val="000000"/>
                </a:solidFill>
              </a:uFill>
            </a:endParaRPr>
          </a:p>
        </p:txBody>
      </p:sp>
      <p:sp>
        <p:nvSpPr>
          <p:cNvPr id="36" name="Round Diagonal Corner Rectangle 35"/>
          <p:cNvSpPr/>
          <p:nvPr/>
        </p:nvSpPr>
        <p:spPr>
          <a:xfrm>
            <a:off x="426931" y="1695036"/>
            <a:ext cx="7040880" cy="274320"/>
          </a:xfrm>
          <a:prstGeom prst="round2DiagRect">
            <a:avLst/>
          </a:prstGeom>
          <a:solidFill>
            <a:srgbClr val="182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Eligibility</a:t>
            </a:r>
          </a:p>
        </p:txBody>
      </p:sp>
      <p:sp>
        <p:nvSpPr>
          <p:cNvPr id="14" name="object 5"/>
          <p:cNvSpPr txBox="1"/>
          <p:nvPr/>
        </p:nvSpPr>
        <p:spPr>
          <a:xfrm>
            <a:off x="426931" y="2093000"/>
            <a:ext cx="6927273" cy="1470018"/>
          </a:xfrm>
          <a:prstGeom prst="rect">
            <a:avLst/>
          </a:prstGeom>
        </p:spPr>
        <p:txBody>
          <a:bodyPr vert="horz" wrap="square" lIns="0" tIns="12065" rIns="0" bIns="0" rtlCol="0">
            <a:spAutoFit/>
          </a:bodyPr>
          <a:lstStyle/>
          <a:p>
            <a:pPr marL="12700" marR="13335">
              <a:lnSpc>
                <a:spcPct val="109800"/>
              </a:lnSpc>
              <a:spcBef>
                <a:spcPts val="430"/>
              </a:spcBef>
            </a:pPr>
            <a:r>
              <a:rPr lang="en-US" sz="1100" spc="5" dirty="0">
                <a:latin typeface="Calibri"/>
                <a:cs typeface="Calibri"/>
              </a:rPr>
              <a:t>F</a:t>
            </a:r>
            <a:r>
              <a:rPr lang="en-US" sz="1100" spc="30" dirty="0">
                <a:latin typeface="Calibri"/>
                <a:cs typeface="Calibri"/>
              </a:rPr>
              <a:t>u</a:t>
            </a:r>
            <a:r>
              <a:rPr lang="en-US" sz="1100" spc="40" dirty="0">
                <a:latin typeface="Calibri"/>
                <a:cs typeface="Calibri"/>
              </a:rPr>
              <a:t>ll</a:t>
            </a:r>
            <a:r>
              <a:rPr lang="en-US" sz="1100" spc="-25" dirty="0">
                <a:latin typeface="Calibri"/>
                <a:cs typeface="Calibri"/>
              </a:rPr>
              <a:t>-</a:t>
            </a:r>
            <a:r>
              <a:rPr lang="en-US" sz="1100" spc="35" dirty="0">
                <a:latin typeface="Calibri"/>
                <a:cs typeface="Calibri"/>
              </a:rPr>
              <a:t>t</a:t>
            </a:r>
            <a:r>
              <a:rPr lang="en-US" sz="1100" spc="40" dirty="0">
                <a:latin typeface="Calibri"/>
                <a:cs typeface="Calibri"/>
              </a:rPr>
              <a:t>i</a:t>
            </a:r>
            <a:r>
              <a:rPr lang="en-US" sz="1100" spc="35" dirty="0">
                <a:latin typeface="Calibri"/>
                <a:cs typeface="Calibri"/>
              </a:rPr>
              <a:t>m</a:t>
            </a:r>
            <a:r>
              <a:rPr lang="en-US" sz="1100" spc="10" dirty="0">
                <a:latin typeface="Calibri"/>
                <a:cs typeface="Calibri"/>
              </a:rPr>
              <a:t>e and Part-time </a:t>
            </a:r>
            <a:r>
              <a:rPr lang="en-US" sz="1100" spc="50" dirty="0">
                <a:latin typeface="Calibri"/>
                <a:cs typeface="Calibri"/>
              </a:rPr>
              <a:t>e</a:t>
            </a:r>
            <a:r>
              <a:rPr lang="en-US" sz="1100" spc="30" dirty="0">
                <a:latin typeface="Calibri"/>
                <a:cs typeface="Calibri"/>
              </a:rPr>
              <a:t>mp</a:t>
            </a:r>
            <a:r>
              <a:rPr lang="en-US" sz="1100" spc="40" dirty="0">
                <a:latin typeface="Calibri"/>
                <a:cs typeface="Calibri"/>
              </a:rPr>
              <a:t>l</a:t>
            </a:r>
            <a:r>
              <a:rPr lang="en-US" sz="1100" spc="30" dirty="0">
                <a:latin typeface="Calibri"/>
                <a:cs typeface="Calibri"/>
              </a:rPr>
              <a:t>o</a:t>
            </a:r>
            <a:r>
              <a:rPr lang="en-US" sz="1100" spc="10" dirty="0">
                <a:latin typeface="Calibri"/>
                <a:cs typeface="Calibri"/>
              </a:rPr>
              <a:t>y</a:t>
            </a:r>
            <a:r>
              <a:rPr lang="en-US" sz="1100" spc="50" dirty="0">
                <a:latin typeface="Calibri"/>
                <a:cs typeface="Calibri"/>
              </a:rPr>
              <a:t>ee</a:t>
            </a:r>
            <a:r>
              <a:rPr lang="en-US" sz="1100" spc="10" dirty="0">
                <a:latin typeface="Calibri"/>
                <a:cs typeface="Calibri"/>
              </a:rPr>
              <a:t>s</a:t>
            </a:r>
            <a:r>
              <a:rPr lang="en-US" sz="1100" spc="20" dirty="0">
                <a:latin typeface="Calibri"/>
                <a:cs typeface="Calibri"/>
              </a:rPr>
              <a:t> </a:t>
            </a:r>
            <a:r>
              <a:rPr lang="en-US" sz="1100" spc="65" dirty="0">
                <a:latin typeface="Calibri"/>
                <a:cs typeface="Calibri"/>
              </a:rPr>
              <a:t>a</a:t>
            </a:r>
            <a:r>
              <a:rPr lang="en-US" sz="1100" spc="30" dirty="0">
                <a:latin typeface="Calibri"/>
                <a:cs typeface="Calibri"/>
              </a:rPr>
              <a:t>n</a:t>
            </a:r>
            <a:r>
              <a:rPr lang="en-US" sz="1100" spc="15" dirty="0">
                <a:latin typeface="Calibri"/>
                <a:cs typeface="Calibri"/>
              </a:rPr>
              <a:t>d</a:t>
            </a:r>
            <a:r>
              <a:rPr lang="en-US" sz="1100" spc="-95" dirty="0">
                <a:latin typeface="Calibri"/>
                <a:cs typeface="Calibri"/>
              </a:rPr>
              <a:t> </a:t>
            </a:r>
            <a:r>
              <a:rPr lang="en-US" sz="1100" spc="10" dirty="0">
                <a:latin typeface="Calibri"/>
                <a:cs typeface="Calibri"/>
              </a:rPr>
              <a:t>y</a:t>
            </a:r>
            <a:r>
              <a:rPr lang="en-US" sz="1100" spc="30" dirty="0">
                <a:latin typeface="Calibri"/>
                <a:cs typeface="Calibri"/>
              </a:rPr>
              <a:t>ou</a:t>
            </a:r>
            <a:r>
              <a:rPr lang="en-US" sz="1100" spc="10" dirty="0">
                <a:latin typeface="Calibri"/>
                <a:cs typeface="Calibri"/>
              </a:rPr>
              <a:t>r</a:t>
            </a:r>
            <a:r>
              <a:rPr lang="en-US" sz="1100" spc="-20" dirty="0">
                <a:latin typeface="Calibri"/>
                <a:cs typeface="Calibri"/>
              </a:rPr>
              <a:t> </a:t>
            </a:r>
            <a:r>
              <a:rPr lang="en-US" sz="1100" spc="30" dirty="0">
                <a:latin typeface="Calibri"/>
                <a:cs typeface="Calibri"/>
              </a:rPr>
              <a:t>d</a:t>
            </a:r>
            <a:r>
              <a:rPr lang="en-US" sz="1100" spc="50" dirty="0">
                <a:latin typeface="Calibri"/>
                <a:cs typeface="Calibri"/>
              </a:rPr>
              <a:t>e</a:t>
            </a:r>
            <a:r>
              <a:rPr lang="en-US" sz="1100" spc="30" dirty="0">
                <a:latin typeface="Calibri"/>
                <a:cs typeface="Calibri"/>
              </a:rPr>
              <a:t>p</a:t>
            </a:r>
            <a:r>
              <a:rPr lang="en-US" sz="1100" spc="50" dirty="0">
                <a:latin typeface="Calibri"/>
                <a:cs typeface="Calibri"/>
              </a:rPr>
              <a:t>e</a:t>
            </a:r>
            <a:r>
              <a:rPr lang="en-US" sz="1100" spc="30" dirty="0">
                <a:latin typeface="Calibri"/>
                <a:cs typeface="Calibri"/>
              </a:rPr>
              <a:t>nd</a:t>
            </a:r>
            <a:r>
              <a:rPr lang="en-US" sz="1100" spc="50" dirty="0">
                <a:latin typeface="Calibri"/>
                <a:cs typeface="Calibri"/>
              </a:rPr>
              <a:t>e</a:t>
            </a:r>
            <a:r>
              <a:rPr lang="en-US" sz="1100" spc="-50" dirty="0">
                <a:latin typeface="Calibri"/>
                <a:cs typeface="Calibri"/>
              </a:rPr>
              <a:t>n</a:t>
            </a:r>
            <a:r>
              <a:rPr lang="en-US" sz="1100" spc="35" dirty="0">
                <a:latin typeface="Calibri"/>
                <a:cs typeface="Calibri"/>
              </a:rPr>
              <a:t>t</a:t>
            </a:r>
            <a:r>
              <a:rPr lang="en-US" sz="1100" spc="70" dirty="0">
                <a:latin typeface="Calibri"/>
                <a:cs typeface="Calibri"/>
              </a:rPr>
              <a:t>s </a:t>
            </a:r>
            <a:r>
              <a:rPr lang="en-US" sz="1100" spc="65" dirty="0">
                <a:latin typeface="Calibri"/>
                <a:cs typeface="Calibri"/>
              </a:rPr>
              <a:t>a</a:t>
            </a:r>
            <a:r>
              <a:rPr lang="en-US" sz="1100" spc="15" dirty="0">
                <a:latin typeface="Calibri"/>
                <a:cs typeface="Calibri"/>
              </a:rPr>
              <a:t>re </a:t>
            </a:r>
            <a:r>
              <a:rPr lang="en-US" sz="1100" spc="30" dirty="0">
                <a:latin typeface="Calibri"/>
                <a:cs typeface="Calibri"/>
              </a:rPr>
              <a:t>eligible</a:t>
            </a:r>
            <a:r>
              <a:rPr lang="en-US" sz="1100" spc="10" dirty="0">
                <a:latin typeface="Calibri"/>
                <a:cs typeface="Calibri"/>
              </a:rPr>
              <a:t> </a:t>
            </a:r>
            <a:r>
              <a:rPr lang="en-US" sz="1100" spc="5" dirty="0">
                <a:latin typeface="Calibri"/>
                <a:cs typeface="Calibri"/>
              </a:rPr>
              <a:t>for</a:t>
            </a:r>
            <a:r>
              <a:rPr lang="en-US" sz="1100" spc="-20" dirty="0">
                <a:latin typeface="Calibri"/>
                <a:cs typeface="Calibri"/>
              </a:rPr>
              <a:t> </a:t>
            </a:r>
            <a:r>
              <a:rPr lang="en-US" sz="1100" spc="10" dirty="0">
                <a:latin typeface="Calibri"/>
                <a:cs typeface="Calibri"/>
              </a:rPr>
              <a:t>Long Branch BOE's </a:t>
            </a:r>
            <a:r>
              <a:rPr lang="en-US" sz="1100" spc="15" dirty="0">
                <a:latin typeface="Calibri"/>
                <a:cs typeface="Calibri"/>
              </a:rPr>
              <a:t>benefits</a:t>
            </a:r>
          </a:p>
          <a:p>
            <a:pPr marL="184150" marR="13335" indent="-171450">
              <a:lnSpc>
                <a:spcPct val="109800"/>
              </a:lnSpc>
              <a:spcBef>
                <a:spcPts val="430"/>
              </a:spcBef>
              <a:buFont typeface="Arial" panose="020B0604020202020204" pitchFamily="34" charset="0"/>
              <a:buChar char="•"/>
            </a:pPr>
            <a:r>
              <a:rPr lang="en-US" sz="1100" spc="15" dirty="0">
                <a:latin typeface="Calibri"/>
                <a:cs typeface="Calibri"/>
              </a:rPr>
              <a:t>A </a:t>
            </a:r>
            <a:r>
              <a:rPr lang="en-US" sz="1100" spc="20" dirty="0">
                <a:latin typeface="Calibri"/>
                <a:cs typeface="Calibri"/>
              </a:rPr>
              <a:t> 10-month employee with a 9/1 start, benefits start 9/1. </a:t>
            </a:r>
          </a:p>
          <a:p>
            <a:pPr marL="184150" marR="13335" indent="-171450">
              <a:lnSpc>
                <a:spcPct val="109800"/>
              </a:lnSpc>
              <a:spcBef>
                <a:spcPts val="430"/>
              </a:spcBef>
              <a:buFont typeface="Arial" panose="020B0604020202020204" pitchFamily="34" charset="0"/>
              <a:buChar char="•"/>
            </a:pPr>
            <a:r>
              <a:rPr lang="en-US" sz="1100" spc="20" dirty="0">
                <a:latin typeface="Calibri"/>
                <a:cs typeface="Calibri"/>
              </a:rPr>
              <a:t>Part-time employees working 30+ hours are eligible for benefits. </a:t>
            </a:r>
          </a:p>
          <a:p>
            <a:pPr marL="184150" marR="13335" indent="-171450">
              <a:lnSpc>
                <a:spcPct val="109800"/>
              </a:lnSpc>
              <a:spcBef>
                <a:spcPts val="430"/>
              </a:spcBef>
              <a:buFont typeface="Arial" panose="020B0604020202020204" pitchFamily="34" charset="0"/>
              <a:buChar char="•"/>
            </a:pPr>
            <a:r>
              <a:rPr lang="en-US" sz="1100" spc="20" dirty="0">
                <a:latin typeface="Calibri"/>
                <a:cs typeface="Calibri"/>
              </a:rPr>
              <a:t>There is a 60-day waiting period for all other employees.</a:t>
            </a:r>
            <a:endParaRPr lang="en-US" sz="1100" dirty="0">
              <a:latin typeface="Calibri"/>
              <a:cs typeface="Calibri"/>
            </a:endParaRPr>
          </a:p>
          <a:p>
            <a:pPr marL="38100" marR="30480">
              <a:spcBef>
                <a:spcPts val="229"/>
              </a:spcBef>
            </a:pPr>
            <a:r>
              <a:rPr lang="en-US" sz="1100" spc="-10" dirty="0">
                <a:solidFill>
                  <a:srgbClr val="231F20"/>
                </a:solidFill>
                <a:cs typeface="Arial"/>
              </a:rPr>
              <a:t>In </a:t>
            </a:r>
            <a:r>
              <a:rPr lang="en-US" sz="1100" spc="20" dirty="0">
                <a:solidFill>
                  <a:srgbClr val="231F20"/>
                </a:solidFill>
                <a:cs typeface="Arial"/>
              </a:rPr>
              <a:t>addition </a:t>
            </a:r>
            <a:r>
              <a:rPr lang="en-US" sz="1100" spc="40" dirty="0">
                <a:solidFill>
                  <a:srgbClr val="231F20"/>
                </a:solidFill>
                <a:cs typeface="Arial"/>
              </a:rPr>
              <a:t>to </a:t>
            </a:r>
            <a:r>
              <a:rPr lang="en-US" sz="1100" spc="10" dirty="0">
                <a:solidFill>
                  <a:srgbClr val="231F20"/>
                </a:solidFill>
                <a:cs typeface="Arial"/>
              </a:rPr>
              <a:t>electing </a:t>
            </a:r>
            <a:r>
              <a:rPr lang="en-US" sz="1100" spc="-5" dirty="0">
                <a:solidFill>
                  <a:srgbClr val="231F20"/>
                </a:solidFill>
                <a:cs typeface="Arial"/>
              </a:rPr>
              <a:t>coverage  </a:t>
            </a:r>
            <a:r>
              <a:rPr lang="en-US" sz="1100" spc="15" dirty="0">
                <a:solidFill>
                  <a:srgbClr val="231F20"/>
                </a:solidFill>
                <a:cs typeface="Arial"/>
              </a:rPr>
              <a:t>for </a:t>
            </a:r>
            <a:r>
              <a:rPr lang="en-US" sz="1100" spc="-10" dirty="0">
                <a:solidFill>
                  <a:srgbClr val="231F20"/>
                </a:solidFill>
                <a:cs typeface="Arial"/>
              </a:rPr>
              <a:t>yourself, </a:t>
            </a:r>
            <a:r>
              <a:rPr lang="en-US" sz="1100" dirty="0">
                <a:solidFill>
                  <a:srgbClr val="231F20"/>
                </a:solidFill>
                <a:cs typeface="Arial"/>
              </a:rPr>
              <a:t>you </a:t>
            </a:r>
            <a:r>
              <a:rPr lang="en-US" sz="1100" spc="-15" dirty="0">
                <a:solidFill>
                  <a:srgbClr val="231F20"/>
                </a:solidFill>
                <a:cs typeface="Arial"/>
              </a:rPr>
              <a:t>may </a:t>
            </a:r>
            <a:r>
              <a:rPr lang="en-US" sz="1100" spc="5" dirty="0">
                <a:solidFill>
                  <a:srgbClr val="231F20"/>
                </a:solidFill>
                <a:cs typeface="Arial"/>
              </a:rPr>
              <a:t>elect </a:t>
            </a:r>
            <a:r>
              <a:rPr lang="en-US" sz="1100" spc="40" dirty="0">
                <a:solidFill>
                  <a:srgbClr val="231F20"/>
                </a:solidFill>
                <a:cs typeface="Arial"/>
              </a:rPr>
              <a:t>to </a:t>
            </a:r>
            <a:r>
              <a:rPr lang="en-US" sz="1100" spc="-5" dirty="0">
                <a:solidFill>
                  <a:srgbClr val="231F20"/>
                </a:solidFill>
                <a:cs typeface="Arial"/>
              </a:rPr>
              <a:t>cover </a:t>
            </a:r>
            <a:r>
              <a:rPr lang="en-US" sz="1100" dirty="0">
                <a:solidFill>
                  <a:srgbClr val="231F20"/>
                </a:solidFill>
                <a:cs typeface="Arial"/>
              </a:rPr>
              <a:t>your</a:t>
            </a:r>
            <a:r>
              <a:rPr lang="en-US" sz="1100" spc="5" dirty="0">
                <a:solidFill>
                  <a:srgbClr val="231F20"/>
                </a:solidFill>
                <a:cs typeface="Arial"/>
              </a:rPr>
              <a:t> </a:t>
            </a:r>
            <a:r>
              <a:rPr lang="en-US" sz="1100" spc="-15" dirty="0">
                <a:solidFill>
                  <a:srgbClr val="231F20"/>
                </a:solidFill>
                <a:cs typeface="Arial"/>
              </a:rPr>
              <a:t>spouse </a:t>
            </a:r>
            <a:r>
              <a:rPr lang="en-US" sz="1100" dirty="0">
                <a:solidFill>
                  <a:srgbClr val="231F20"/>
                </a:solidFill>
                <a:cs typeface="Arial"/>
              </a:rPr>
              <a:t>and your</a:t>
            </a:r>
            <a:r>
              <a:rPr lang="en-US" sz="1100" spc="-35" dirty="0">
                <a:solidFill>
                  <a:srgbClr val="231F20"/>
                </a:solidFill>
                <a:cs typeface="Arial"/>
              </a:rPr>
              <a:t> </a:t>
            </a:r>
            <a:r>
              <a:rPr lang="en-US" sz="1100" spc="-10" dirty="0">
                <a:solidFill>
                  <a:srgbClr val="231F20"/>
                </a:solidFill>
                <a:cs typeface="Arial"/>
              </a:rPr>
              <a:t>child(</a:t>
            </a:r>
            <a:r>
              <a:rPr lang="en-US" sz="1100" spc="-10" dirty="0" err="1">
                <a:solidFill>
                  <a:srgbClr val="231F20"/>
                </a:solidFill>
                <a:cs typeface="Arial"/>
              </a:rPr>
              <a:t>ren</a:t>
            </a:r>
            <a:r>
              <a:rPr lang="en-US" sz="1100" spc="-10" dirty="0">
                <a:solidFill>
                  <a:srgbClr val="231F20"/>
                </a:solidFill>
                <a:cs typeface="Arial"/>
              </a:rPr>
              <a:t>).</a:t>
            </a:r>
          </a:p>
          <a:p>
            <a:pPr marL="38100" marR="30480">
              <a:spcBef>
                <a:spcPts val="229"/>
              </a:spcBef>
            </a:pPr>
            <a:r>
              <a:rPr lang="en-US" sz="1100" spc="25" dirty="0">
                <a:cs typeface="Calibri"/>
              </a:rPr>
              <a:t>Elections </a:t>
            </a:r>
            <a:r>
              <a:rPr lang="en-US" sz="1100" spc="35" dirty="0">
                <a:cs typeface="Calibri"/>
              </a:rPr>
              <a:t>made </a:t>
            </a:r>
            <a:r>
              <a:rPr lang="en-US" sz="1100" spc="25" dirty="0">
                <a:cs typeface="Calibri"/>
              </a:rPr>
              <a:t>now </a:t>
            </a:r>
            <a:r>
              <a:rPr lang="en-US" sz="1100" spc="30" dirty="0">
                <a:cs typeface="Calibri"/>
              </a:rPr>
              <a:t>will </a:t>
            </a:r>
            <a:r>
              <a:rPr lang="en-US" sz="1100" spc="25" dirty="0">
                <a:cs typeface="Calibri"/>
              </a:rPr>
              <a:t>remain </a:t>
            </a:r>
            <a:r>
              <a:rPr lang="en-US" sz="1100" spc="25" dirty="0">
                <a:latin typeface="Calibri"/>
                <a:cs typeface="Calibri"/>
              </a:rPr>
              <a:t>in </a:t>
            </a:r>
            <a:r>
              <a:rPr lang="en-US" sz="1100" spc="15" dirty="0">
                <a:latin typeface="Calibri"/>
                <a:cs typeface="Calibri"/>
              </a:rPr>
              <a:t>effect </a:t>
            </a:r>
            <a:r>
              <a:rPr lang="en-US" sz="1100" spc="25" dirty="0">
                <a:latin typeface="Calibri"/>
                <a:cs typeface="Calibri"/>
              </a:rPr>
              <a:t>until</a:t>
            </a:r>
            <a:r>
              <a:rPr lang="en-US" sz="1100" spc="30" dirty="0">
                <a:latin typeface="Calibri"/>
                <a:cs typeface="Calibri"/>
              </a:rPr>
              <a:t> </a:t>
            </a:r>
            <a:r>
              <a:rPr lang="en-US" sz="1100" spc="35" dirty="0">
                <a:latin typeface="Calibri"/>
                <a:cs typeface="Calibri"/>
              </a:rPr>
              <a:t>t</a:t>
            </a:r>
            <a:r>
              <a:rPr lang="en-US" sz="1100" spc="30" dirty="0">
                <a:latin typeface="Calibri"/>
                <a:cs typeface="Calibri"/>
              </a:rPr>
              <a:t>h</a:t>
            </a:r>
            <a:r>
              <a:rPr lang="en-US" sz="1100" spc="10" dirty="0">
                <a:latin typeface="Calibri"/>
                <a:cs typeface="Calibri"/>
              </a:rPr>
              <a:t>e </a:t>
            </a:r>
            <a:r>
              <a:rPr lang="en-US" sz="1100" spc="30" dirty="0">
                <a:latin typeface="Calibri"/>
                <a:cs typeface="Calibri"/>
              </a:rPr>
              <a:t>n</a:t>
            </a:r>
            <a:r>
              <a:rPr lang="en-US" sz="1100" spc="50" dirty="0">
                <a:latin typeface="Calibri"/>
                <a:cs typeface="Calibri"/>
              </a:rPr>
              <a:t>e</a:t>
            </a:r>
            <a:r>
              <a:rPr lang="en-US" sz="1100" spc="25" dirty="0">
                <a:latin typeface="Calibri"/>
                <a:cs typeface="Calibri"/>
              </a:rPr>
              <a:t>x</a:t>
            </a:r>
            <a:r>
              <a:rPr lang="en-US" sz="1100" spc="10" dirty="0">
                <a:latin typeface="Calibri"/>
                <a:cs typeface="Calibri"/>
              </a:rPr>
              <a:t>t</a:t>
            </a:r>
            <a:r>
              <a:rPr lang="en-US" sz="1100" spc="-10" dirty="0">
                <a:latin typeface="Calibri"/>
                <a:cs typeface="Calibri"/>
              </a:rPr>
              <a:t> </a:t>
            </a:r>
            <a:r>
              <a:rPr lang="en-US" sz="1100" spc="30" dirty="0">
                <a:latin typeface="Calibri"/>
                <a:cs typeface="Calibri"/>
              </a:rPr>
              <a:t>op</a:t>
            </a:r>
            <a:r>
              <a:rPr lang="en-US" sz="1100" spc="50" dirty="0">
                <a:latin typeface="Calibri"/>
                <a:cs typeface="Calibri"/>
              </a:rPr>
              <a:t>e</a:t>
            </a:r>
            <a:r>
              <a:rPr lang="en-US" sz="1100" spc="15" dirty="0">
                <a:latin typeface="Calibri"/>
                <a:cs typeface="Calibri"/>
              </a:rPr>
              <a:t>n</a:t>
            </a:r>
            <a:r>
              <a:rPr lang="en-US" sz="1100" spc="-20" dirty="0">
                <a:latin typeface="Calibri"/>
                <a:cs typeface="Calibri"/>
              </a:rPr>
              <a:t> </a:t>
            </a:r>
            <a:r>
              <a:rPr lang="en-US" sz="1100" spc="50" dirty="0">
                <a:latin typeface="Calibri"/>
                <a:cs typeface="Calibri"/>
              </a:rPr>
              <a:t>e</a:t>
            </a:r>
            <a:r>
              <a:rPr lang="en-US" sz="1100" spc="30" dirty="0">
                <a:latin typeface="Calibri"/>
                <a:cs typeface="Calibri"/>
              </a:rPr>
              <a:t>n</a:t>
            </a:r>
            <a:r>
              <a:rPr lang="en-US" sz="1100" spc="20" dirty="0">
                <a:latin typeface="Calibri"/>
                <a:cs typeface="Calibri"/>
              </a:rPr>
              <a:t>r</a:t>
            </a:r>
            <a:r>
              <a:rPr lang="en-US" sz="1100" spc="30" dirty="0">
                <a:latin typeface="Calibri"/>
                <a:cs typeface="Calibri"/>
              </a:rPr>
              <a:t>o</a:t>
            </a:r>
            <a:r>
              <a:rPr lang="en-US" sz="1100" spc="40" dirty="0">
                <a:latin typeface="Calibri"/>
                <a:cs typeface="Calibri"/>
              </a:rPr>
              <a:t>ll</a:t>
            </a:r>
            <a:r>
              <a:rPr lang="en-US" sz="1100" spc="35" dirty="0">
                <a:latin typeface="Calibri"/>
                <a:cs typeface="Calibri"/>
              </a:rPr>
              <a:t>m</a:t>
            </a:r>
            <a:r>
              <a:rPr lang="en-US" sz="1100" spc="50" dirty="0">
                <a:latin typeface="Calibri"/>
                <a:cs typeface="Calibri"/>
              </a:rPr>
              <a:t>e</a:t>
            </a:r>
            <a:r>
              <a:rPr lang="en-US" sz="1100" spc="30" dirty="0">
                <a:latin typeface="Calibri"/>
                <a:cs typeface="Calibri"/>
              </a:rPr>
              <a:t>n</a:t>
            </a:r>
            <a:r>
              <a:rPr lang="en-US" sz="1100" spc="10" dirty="0">
                <a:latin typeface="Calibri"/>
                <a:cs typeface="Calibri"/>
              </a:rPr>
              <a:t>t</a:t>
            </a:r>
            <a:r>
              <a:rPr lang="en-US" sz="1100" spc="-5" dirty="0">
                <a:latin typeface="Calibri"/>
                <a:cs typeface="Calibri"/>
              </a:rPr>
              <a:t> </a:t>
            </a:r>
            <a:r>
              <a:rPr lang="en-US" sz="1100" spc="30" dirty="0">
                <a:latin typeface="Calibri"/>
                <a:cs typeface="Calibri"/>
              </a:rPr>
              <a:t>p</a:t>
            </a:r>
            <a:r>
              <a:rPr lang="en-US" sz="1100" spc="50" dirty="0">
                <a:latin typeface="Calibri"/>
                <a:cs typeface="Calibri"/>
              </a:rPr>
              <a:t>e</a:t>
            </a:r>
            <a:r>
              <a:rPr lang="en-US" sz="1100" spc="20" dirty="0">
                <a:latin typeface="Calibri"/>
                <a:cs typeface="Calibri"/>
              </a:rPr>
              <a:t>r</a:t>
            </a:r>
            <a:r>
              <a:rPr lang="en-US" sz="1100" spc="-40" dirty="0">
                <a:latin typeface="Calibri"/>
                <a:cs typeface="Calibri"/>
              </a:rPr>
              <a:t>i</a:t>
            </a:r>
            <a:r>
              <a:rPr lang="en-US" sz="1100" spc="30" dirty="0">
                <a:latin typeface="Calibri"/>
                <a:cs typeface="Calibri"/>
              </a:rPr>
              <a:t>o</a:t>
            </a:r>
            <a:r>
              <a:rPr lang="en-US" sz="1100" spc="15" dirty="0">
                <a:latin typeface="Calibri"/>
                <a:cs typeface="Calibri"/>
              </a:rPr>
              <a:t>d</a:t>
            </a:r>
            <a:r>
              <a:rPr lang="en-US" sz="1100" spc="-20" dirty="0">
                <a:latin typeface="Calibri"/>
                <a:cs typeface="Calibri"/>
              </a:rPr>
              <a:t> </a:t>
            </a:r>
            <a:r>
              <a:rPr lang="en-US" sz="1100" spc="30" dirty="0">
                <a:latin typeface="Calibri"/>
                <a:cs typeface="Calibri"/>
              </a:rPr>
              <a:t>un</a:t>
            </a:r>
            <a:r>
              <a:rPr lang="en-US" sz="1100" spc="40" dirty="0">
                <a:latin typeface="Calibri"/>
                <a:cs typeface="Calibri"/>
              </a:rPr>
              <a:t>l</a:t>
            </a:r>
            <a:r>
              <a:rPr lang="en-US" sz="1100" spc="-30" dirty="0">
                <a:latin typeface="Calibri"/>
                <a:cs typeface="Calibri"/>
              </a:rPr>
              <a:t>e</a:t>
            </a:r>
            <a:r>
              <a:rPr lang="en-US" sz="1100" spc="65" dirty="0">
                <a:latin typeface="Calibri"/>
                <a:cs typeface="Calibri"/>
              </a:rPr>
              <a:t>s</a:t>
            </a:r>
            <a:r>
              <a:rPr lang="en-US" sz="1100" spc="10" dirty="0">
                <a:latin typeface="Calibri"/>
                <a:cs typeface="Calibri"/>
              </a:rPr>
              <a:t>s</a:t>
            </a:r>
            <a:r>
              <a:rPr lang="en-US" sz="1100" spc="-60" dirty="0">
                <a:latin typeface="Calibri"/>
                <a:cs typeface="Calibri"/>
              </a:rPr>
              <a:t> </a:t>
            </a:r>
            <a:r>
              <a:rPr lang="en-US" sz="1100" spc="10" dirty="0">
                <a:latin typeface="Calibri"/>
                <a:cs typeface="Calibri"/>
              </a:rPr>
              <a:t>y</a:t>
            </a:r>
            <a:r>
              <a:rPr lang="en-US" sz="1100" spc="30" dirty="0">
                <a:latin typeface="Calibri"/>
                <a:cs typeface="Calibri"/>
              </a:rPr>
              <a:t>o</a:t>
            </a:r>
            <a:r>
              <a:rPr lang="en-US" sz="1100" spc="15" dirty="0">
                <a:latin typeface="Calibri"/>
                <a:cs typeface="Calibri"/>
              </a:rPr>
              <a:t>u</a:t>
            </a:r>
            <a:r>
              <a:rPr lang="en-US" sz="1100" spc="-15" dirty="0">
                <a:latin typeface="Calibri"/>
                <a:cs typeface="Calibri"/>
              </a:rPr>
              <a:t> </a:t>
            </a:r>
            <a:r>
              <a:rPr lang="en-US" sz="1100" spc="30" dirty="0">
                <a:latin typeface="Calibri"/>
                <a:cs typeface="Calibri"/>
              </a:rPr>
              <a:t>o</a:t>
            </a:r>
            <a:r>
              <a:rPr lang="en-US" sz="1100" spc="5" dirty="0">
                <a:latin typeface="Calibri"/>
                <a:cs typeface="Calibri"/>
              </a:rPr>
              <a:t>r  y</a:t>
            </a:r>
            <a:r>
              <a:rPr lang="en-US" sz="1100" spc="30" dirty="0">
                <a:latin typeface="Calibri"/>
                <a:cs typeface="Calibri"/>
              </a:rPr>
              <a:t>ou</a:t>
            </a:r>
            <a:r>
              <a:rPr lang="en-US" sz="1100" spc="10" dirty="0">
                <a:latin typeface="Calibri"/>
                <a:cs typeface="Calibri"/>
              </a:rPr>
              <a:t>r</a:t>
            </a:r>
            <a:r>
              <a:rPr lang="en-US" sz="1100" spc="-20" dirty="0">
                <a:latin typeface="Calibri"/>
                <a:cs typeface="Calibri"/>
              </a:rPr>
              <a:t> </a:t>
            </a:r>
            <a:r>
              <a:rPr lang="en-US" sz="1100" spc="-25" dirty="0">
                <a:latin typeface="Calibri"/>
                <a:cs typeface="Calibri"/>
              </a:rPr>
              <a:t>f</a:t>
            </a:r>
            <a:r>
              <a:rPr lang="en-US" sz="1100" spc="65" dirty="0">
                <a:latin typeface="Calibri"/>
                <a:cs typeface="Calibri"/>
              </a:rPr>
              <a:t>a</a:t>
            </a:r>
            <a:r>
              <a:rPr lang="en-US" sz="1100" spc="35" dirty="0">
                <a:latin typeface="Calibri"/>
                <a:cs typeface="Calibri"/>
              </a:rPr>
              <a:t>m</a:t>
            </a:r>
            <a:r>
              <a:rPr lang="en-US" sz="1100" spc="40" dirty="0">
                <a:latin typeface="Calibri"/>
                <a:cs typeface="Calibri"/>
              </a:rPr>
              <a:t>il</a:t>
            </a:r>
            <a:r>
              <a:rPr lang="en-US" sz="1100" spc="10" dirty="0">
                <a:latin typeface="Calibri"/>
                <a:cs typeface="Calibri"/>
              </a:rPr>
              <a:t>y</a:t>
            </a:r>
            <a:r>
              <a:rPr lang="en-US" sz="1100" spc="-35" dirty="0">
                <a:latin typeface="Calibri"/>
                <a:cs typeface="Calibri"/>
              </a:rPr>
              <a:t> </a:t>
            </a:r>
            <a:r>
              <a:rPr lang="en-US" sz="1100" spc="35" dirty="0">
                <a:latin typeface="Calibri"/>
                <a:cs typeface="Calibri"/>
              </a:rPr>
              <a:t>m</a:t>
            </a:r>
            <a:r>
              <a:rPr lang="en-US" sz="1100" spc="50" dirty="0">
                <a:latin typeface="Calibri"/>
                <a:cs typeface="Calibri"/>
              </a:rPr>
              <a:t>e</a:t>
            </a:r>
            <a:r>
              <a:rPr lang="en-US" sz="1100" spc="30" dirty="0">
                <a:latin typeface="Calibri"/>
                <a:cs typeface="Calibri"/>
              </a:rPr>
              <a:t>mb</a:t>
            </a:r>
            <a:r>
              <a:rPr lang="en-US" sz="1100" spc="50" dirty="0">
                <a:latin typeface="Calibri"/>
                <a:cs typeface="Calibri"/>
              </a:rPr>
              <a:t>e</a:t>
            </a:r>
            <a:r>
              <a:rPr lang="en-US" sz="1100" spc="20" dirty="0">
                <a:latin typeface="Calibri"/>
                <a:cs typeface="Calibri"/>
              </a:rPr>
              <a:t>r</a:t>
            </a:r>
            <a:r>
              <a:rPr lang="en-US" sz="1100" spc="10" dirty="0">
                <a:latin typeface="Calibri"/>
                <a:cs typeface="Calibri"/>
              </a:rPr>
              <a:t>s</a:t>
            </a:r>
            <a:r>
              <a:rPr lang="en-US" sz="1100" spc="20" dirty="0">
                <a:latin typeface="Calibri"/>
                <a:cs typeface="Calibri"/>
              </a:rPr>
              <a:t> </a:t>
            </a:r>
            <a:r>
              <a:rPr lang="en-US" sz="1100" spc="50" dirty="0">
                <a:latin typeface="Calibri"/>
                <a:cs typeface="Calibri"/>
              </a:rPr>
              <a:t>e</a:t>
            </a:r>
            <a:r>
              <a:rPr lang="en-US" sz="1100" spc="25" dirty="0">
                <a:latin typeface="Calibri"/>
                <a:cs typeface="Calibri"/>
              </a:rPr>
              <a:t>xp</a:t>
            </a:r>
            <a:r>
              <a:rPr lang="en-US" sz="1100" spc="50" dirty="0">
                <a:latin typeface="Calibri"/>
                <a:cs typeface="Calibri"/>
              </a:rPr>
              <a:t>e</a:t>
            </a:r>
            <a:r>
              <a:rPr lang="en-US" sz="1100" spc="20" dirty="0">
                <a:latin typeface="Calibri"/>
                <a:cs typeface="Calibri"/>
              </a:rPr>
              <a:t>r</a:t>
            </a:r>
            <a:r>
              <a:rPr lang="en-US" sz="1100" spc="40" dirty="0">
                <a:latin typeface="Calibri"/>
                <a:cs typeface="Calibri"/>
              </a:rPr>
              <a:t>i</a:t>
            </a:r>
            <a:r>
              <a:rPr lang="en-US" sz="1100" spc="50" dirty="0">
                <a:latin typeface="Calibri"/>
                <a:cs typeface="Calibri"/>
              </a:rPr>
              <a:t>e</a:t>
            </a:r>
            <a:r>
              <a:rPr lang="en-US" sz="1100" spc="30" dirty="0">
                <a:latin typeface="Calibri"/>
                <a:cs typeface="Calibri"/>
              </a:rPr>
              <a:t>n</a:t>
            </a:r>
            <a:r>
              <a:rPr lang="en-US" sz="1100" spc="35" dirty="0">
                <a:latin typeface="Calibri"/>
                <a:cs typeface="Calibri"/>
              </a:rPr>
              <a:t>c</a:t>
            </a:r>
            <a:r>
              <a:rPr lang="en-US" sz="1100" spc="10" dirty="0">
                <a:latin typeface="Calibri"/>
                <a:cs typeface="Calibri"/>
              </a:rPr>
              <a:t>e</a:t>
            </a:r>
            <a:r>
              <a:rPr lang="en-US" sz="1100" spc="-70" dirty="0">
                <a:latin typeface="Calibri"/>
                <a:cs typeface="Calibri"/>
              </a:rPr>
              <a:t> </a:t>
            </a:r>
            <a:r>
              <a:rPr lang="en-US" sz="1100" spc="10" dirty="0">
                <a:latin typeface="Calibri"/>
                <a:cs typeface="Calibri"/>
              </a:rPr>
              <a:t>a</a:t>
            </a:r>
            <a:r>
              <a:rPr lang="en-US" sz="1100" spc="-55" dirty="0">
                <a:latin typeface="Calibri"/>
                <a:cs typeface="Calibri"/>
              </a:rPr>
              <a:t> </a:t>
            </a:r>
            <a:r>
              <a:rPr lang="en-US" sz="1100" spc="30" dirty="0">
                <a:latin typeface="Calibri"/>
                <a:cs typeface="Calibri"/>
              </a:rPr>
              <a:t>qu</a:t>
            </a:r>
            <a:r>
              <a:rPr lang="en-US" sz="1100" spc="65" dirty="0">
                <a:latin typeface="Calibri"/>
                <a:cs typeface="Calibri"/>
              </a:rPr>
              <a:t>a</a:t>
            </a:r>
            <a:r>
              <a:rPr lang="en-US" sz="1100" spc="-40" dirty="0">
                <a:latin typeface="Calibri"/>
                <a:cs typeface="Calibri"/>
              </a:rPr>
              <a:t>l</a:t>
            </a:r>
            <a:r>
              <a:rPr lang="en-US" sz="1100" spc="40" dirty="0">
                <a:latin typeface="Calibri"/>
                <a:cs typeface="Calibri"/>
              </a:rPr>
              <a:t>i</a:t>
            </a:r>
            <a:r>
              <a:rPr lang="en-US" sz="1100" spc="-25" dirty="0">
                <a:latin typeface="Calibri"/>
                <a:cs typeface="Calibri"/>
              </a:rPr>
              <a:t>f</a:t>
            </a:r>
            <a:r>
              <a:rPr lang="en-US" sz="1100" spc="10" dirty="0">
                <a:latin typeface="Calibri"/>
                <a:cs typeface="Calibri"/>
              </a:rPr>
              <a:t>y</a:t>
            </a:r>
            <a:r>
              <a:rPr lang="en-US" sz="1100" spc="40" dirty="0">
                <a:latin typeface="Calibri"/>
                <a:cs typeface="Calibri"/>
              </a:rPr>
              <a:t>i</a:t>
            </a:r>
            <a:r>
              <a:rPr lang="en-US" sz="1100" spc="25" dirty="0">
                <a:latin typeface="Calibri"/>
                <a:cs typeface="Calibri"/>
              </a:rPr>
              <a:t>ng  </a:t>
            </a:r>
            <a:r>
              <a:rPr lang="en-US" sz="1100" spc="50" dirty="0">
                <a:latin typeface="Calibri"/>
                <a:cs typeface="Calibri"/>
              </a:rPr>
              <a:t>e</a:t>
            </a:r>
            <a:r>
              <a:rPr lang="en-US" sz="1100" spc="10" dirty="0">
                <a:latin typeface="Calibri"/>
                <a:cs typeface="Calibri"/>
              </a:rPr>
              <a:t>v</a:t>
            </a:r>
            <a:r>
              <a:rPr lang="en-US" sz="1100" spc="50" dirty="0">
                <a:latin typeface="Calibri"/>
                <a:cs typeface="Calibri"/>
              </a:rPr>
              <a:t>e</a:t>
            </a:r>
            <a:r>
              <a:rPr lang="en-US" sz="1100" spc="30" dirty="0">
                <a:latin typeface="Calibri"/>
                <a:cs typeface="Calibri"/>
              </a:rPr>
              <a:t>n</a:t>
            </a:r>
            <a:r>
              <a:rPr lang="en-US" sz="1100" spc="35" dirty="0">
                <a:latin typeface="Calibri"/>
                <a:cs typeface="Calibri"/>
              </a:rPr>
              <a:t>t</a:t>
            </a:r>
            <a:r>
              <a:rPr lang="en-US" sz="1100" spc="5" dirty="0">
                <a:latin typeface="Calibri"/>
                <a:cs typeface="Calibri"/>
              </a:rPr>
              <a:t>.</a:t>
            </a:r>
            <a:r>
              <a:rPr lang="en-US" sz="1100" spc="-15" dirty="0">
                <a:latin typeface="Calibri"/>
                <a:cs typeface="Calibri"/>
              </a:rPr>
              <a:t> </a:t>
            </a:r>
            <a:endParaRPr lang="en-US" sz="1100" dirty="0">
              <a:latin typeface="Calibri"/>
              <a:cs typeface="Calibri"/>
            </a:endParaRPr>
          </a:p>
        </p:txBody>
      </p:sp>
      <p:sp>
        <p:nvSpPr>
          <p:cNvPr id="20" name="object 7"/>
          <p:cNvSpPr txBox="1"/>
          <p:nvPr/>
        </p:nvSpPr>
        <p:spPr>
          <a:xfrm>
            <a:off x="457200" y="4950182"/>
            <a:ext cx="3455796" cy="4591642"/>
          </a:xfrm>
          <a:prstGeom prst="rect">
            <a:avLst/>
          </a:prstGeom>
        </p:spPr>
        <p:txBody>
          <a:bodyPr vert="horz" wrap="square" lIns="0" tIns="12065" rIns="0" bIns="0" rtlCol="0">
            <a:spAutoFit/>
          </a:bodyPr>
          <a:lstStyle/>
          <a:p>
            <a:pPr marL="12700">
              <a:spcBef>
                <a:spcPts val="850"/>
              </a:spcBef>
            </a:pPr>
            <a:r>
              <a:rPr sz="1100" spc="-5" dirty="0">
                <a:solidFill>
                  <a:prstClr val="black"/>
                </a:solidFill>
                <a:latin typeface="Calibri"/>
                <a:cs typeface="Calibri"/>
              </a:rPr>
              <a:t>Qualified Life </a:t>
            </a:r>
            <a:r>
              <a:rPr sz="1100" dirty="0">
                <a:solidFill>
                  <a:prstClr val="black"/>
                </a:solidFill>
                <a:latin typeface="Calibri"/>
                <a:cs typeface="Calibri"/>
              </a:rPr>
              <a:t>Events</a:t>
            </a:r>
            <a:r>
              <a:rPr sz="1100" spc="-50" dirty="0">
                <a:solidFill>
                  <a:prstClr val="black"/>
                </a:solidFill>
                <a:latin typeface="Calibri"/>
                <a:cs typeface="Calibri"/>
              </a:rPr>
              <a:t> </a:t>
            </a:r>
            <a:r>
              <a:rPr sz="1100" spc="-5" dirty="0">
                <a:solidFill>
                  <a:prstClr val="black"/>
                </a:solidFill>
                <a:latin typeface="Calibri"/>
                <a:cs typeface="Calibri"/>
              </a:rPr>
              <a:t>include:</a:t>
            </a:r>
            <a:endParaRPr sz="1100" dirty="0">
              <a:solidFill>
                <a:prstClr val="black"/>
              </a:solidFill>
              <a:latin typeface="Calibri"/>
              <a:cs typeface="Calibri"/>
            </a:endParaRPr>
          </a:p>
          <a:p>
            <a:pPr marL="183515" indent="-170815">
              <a:spcBef>
                <a:spcPts val="600"/>
              </a:spcBef>
              <a:buFontTx/>
              <a:buChar char="•"/>
              <a:tabLst>
                <a:tab pos="184150" algn="l"/>
              </a:tabLst>
            </a:pPr>
            <a:r>
              <a:rPr sz="1100" spc="-5" dirty="0">
                <a:solidFill>
                  <a:prstClr val="black"/>
                </a:solidFill>
                <a:latin typeface="Calibri"/>
                <a:cs typeface="Calibri"/>
              </a:rPr>
              <a:t>Marriage </a:t>
            </a:r>
            <a:r>
              <a:rPr sz="1100" dirty="0">
                <a:solidFill>
                  <a:prstClr val="black"/>
                </a:solidFill>
                <a:latin typeface="Calibri"/>
                <a:cs typeface="Calibri"/>
              </a:rPr>
              <a:t>or</a:t>
            </a:r>
            <a:r>
              <a:rPr sz="1100" spc="-30" dirty="0">
                <a:solidFill>
                  <a:prstClr val="black"/>
                </a:solidFill>
                <a:latin typeface="Calibri"/>
                <a:cs typeface="Calibri"/>
              </a:rPr>
              <a:t> </a:t>
            </a:r>
            <a:r>
              <a:rPr sz="1100" dirty="0">
                <a:solidFill>
                  <a:prstClr val="black"/>
                </a:solidFill>
                <a:latin typeface="Calibri"/>
                <a:cs typeface="Calibri"/>
              </a:rPr>
              <a:t>divorce,</a:t>
            </a:r>
          </a:p>
          <a:p>
            <a:pPr marL="183515" indent="-170815">
              <a:spcBef>
                <a:spcPts val="710"/>
              </a:spcBef>
              <a:buFontTx/>
              <a:buChar char="•"/>
              <a:tabLst>
                <a:tab pos="184150" algn="l"/>
              </a:tabLst>
            </a:pPr>
            <a:r>
              <a:rPr sz="1100" spc="-5" dirty="0">
                <a:solidFill>
                  <a:prstClr val="black"/>
                </a:solidFill>
                <a:latin typeface="Calibri"/>
                <a:cs typeface="Calibri"/>
              </a:rPr>
              <a:t>Dependent children reaching age</a:t>
            </a:r>
            <a:r>
              <a:rPr sz="1100" spc="-60" dirty="0">
                <a:solidFill>
                  <a:prstClr val="black"/>
                </a:solidFill>
                <a:latin typeface="Calibri"/>
                <a:cs typeface="Calibri"/>
              </a:rPr>
              <a:t> </a:t>
            </a:r>
            <a:r>
              <a:rPr sz="1100" dirty="0">
                <a:solidFill>
                  <a:prstClr val="black"/>
                </a:solidFill>
                <a:latin typeface="Calibri"/>
                <a:cs typeface="Calibri"/>
              </a:rPr>
              <a:t>26,</a:t>
            </a:r>
          </a:p>
          <a:p>
            <a:pPr marL="183515" indent="-170815">
              <a:spcBef>
                <a:spcPts val="695"/>
              </a:spcBef>
              <a:buFontTx/>
              <a:buChar char="•"/>
              <a:tabLst>
                <a:tab pos="184150" algn="l"/>
              </a:tabLst>
            </a:pPr>
            <a:r>
              <a:rPr sz="1100" dirty="0">
                <a:solidFill>
                  <a:prstClr val="black"/>
                </a:solidFill>
                <a:latin typeface="Calibri"/>
                <a:cs typeface="Calibri"/>
              </a:rPr>
              <a:t>Death of your spouse or</a:t>
            </a:r>
            <a:r>
              <a:rPr sz="1100" spc="-95" dirty="0">
                <a:solidFill>
                  <a:prstClr val="black"/>
                </a:solidFill>
                <a:latin typeface="Calibri"/>
                <a:cs typeface="Calibri"/>
              </a:rPr>
              <a:t> </a:t>
            </a:r>
            <a:r>
              <a:rPr sz="1100" spc="-5" dirty="0">
                <a:solidFill>
                  <a:prstClr val="black"/>
                </a:solidFill>
                <a:latin typeface="Calibri"/>
                <a:cs typeface="Calibri"/>
              </a:rPr>
              <a:t>dependent,</a:t>
            </a:r>
            <a:endParaRPr sz="1100" dirty="0">
              <a:solidFill>
                <a:prstClr val="black"/>
              </a:solidFill>
              <a:latin typeface="Calibri"/>
              <a:cs typeface="Calibri"/>
            </a:endParaRPr>
          </a:p>
          <a:p>
            <a:pPr marL="183515" indent="-170815">
              <a:spcBef>
                <a:spcPts val="695"/>
              </a:spcBef>
              <a:buFontTx/>
              <a:buChar char="•"/>
              <a:tabLst>
                <a:tab pos="184150" algn="l"/>
              </a:tabLst>
            </a:pPr>
            <a:r>
              <a:rPr sz="1100" spc="-5" dirty="0">
                <a:solidFill>
                  <a:prstClr val="black"/>
                </a:solidFill>
                <a:latin typeface="Calibri"/>
                <a:cs typeface="Calibri"/>
              </a:rPr>
              <a:t>Birth </a:t>
            </a:r>
            <a:r>
              <a:rPr sz="1100" dirty="0">
                <a:solidFill>
                  <a:prstClr val="black"/>
                </a:solidFill>
                <a:latin typeface="Calibri"/>
                <a:cs typeface="Calibri"/>
              </a:rPr>
              <a:t>or adoption of a</a:t>
            </a:r>
            <a:r>
              <a:rPr sz="1100" spc="-90" dirty="0">
                <a:solidFill>
                  <a:prstClr val="black"/>
                </a:solidFill>
                <a:latin typeface="Calibri"/>
                <a:cs typeface="Calibri"/>
              </a:rPr>
              <a:t> </a:t>
            </a:r>
            <a:r>
              <a:rPr sz="1100" spc="-5" dirty="0">
                <a:solidFill>
                  <a:prstClr val="black"/>
                </a:solidFill>
                <a:latin typeface="Calibri"/>
                <a:cs typeface="Calibri"/>
              </a:rPr>
              <a:t>child,</a:t>
            </a:r>
            <a:endParaRPr sz="1100" dirty="0">
              <a:solidFill>
                <a:prstClr val="black"/>
              </a:solidFill>
              <a:latin typeface="Calibri"/>
              <a:cs typeface="Calibri"/>
            </a:endParaRPr>
          </a:p>
          <a:p>
            <a:pPr marL="183515" indent="-170815">
              <a:spcBef>
                <a:spcPts val="710"/>
              </a:spcBef>
              <a:buFontTx/>
              <a:buChar char="•"/>
              <a:tabLst>
                <a:tab pos="184150" algn="l"/>
              </a:tabLst>
            </a:pPr>
            <a:r>
              <a:rPr sz="1100" dirty="0">
                <a:solidFill>
                  <a:prstClr val="black"/>
                </a:solidFill>
                <a:latin typeface="Calibri"/>
                <a:cs typeface="Calibri"/>
              </a:rPr>
              <a:t>Your spouse </a:t>
            </a:r>
            <a:r>
              <a:rPr sz="1100" spc="-5" dirty="0">
                <a:solidFill>
                  <a:prstClr val="black"/>
                </a:solidFill>
                <a:latin typeface="Calibri"/>
                <a:cs typeface="Calibri"/>
              </a:rPr>
              <a:t>terminating </a:t>
            </a:r>
            <a:r>
              <a:rPr sz="1100" dirty="0">
                <a:solidFill>
                  <a:prstClr val="black"/>
                </a:solidFill>
                <a:latin typeface="Calibri"/>
                <a:cs typeface="Calibri"/>
              </a:rPr>
              <a:t>employment or </a:t>
            </a:r>
            <a:r>
              <a:rPr sz="1100" spc="-5" dirty="0">
                <a:solidFill>
                  <a:prstClr val="black"/>
                </a:solidFill>
                <a:latin typeface="Calibri"/>
                <a:cs typeface="Calibri"/>
              </a:rPr>
              <a:t>obtaining </a:t>
            </a:r>
            <a:r>
              <a:rPr sz="1100" dirty="0">
                <a:solidFill>
                  <a:prstClr val="black"/>
                </a:solidFill>
                <a:latin typeface="Calibri"/>
                <a:cs typeface="Calibri"/>
              </a:rPr>
              <a:t>new</a:t>
            </a:r>
            <a:r>
              <a:rPr sz="1100" spc="70" dirty="0">
                <a:solidFill>
                  <a:prstClr val="black"/>
                </a:solidFill>
                <a:latin typeface="Calibri"/>
                <a:cs typeface="Calibri"/>
              </a:rPr>
              <a:t> </a:t>
            </a:r>
            <a:r>
              <a:rPr sz="1100" spc="-5" dirty="0">
                <a:solidFill>
                  <a:prstClr val="black"/>
                </a:solidFill>
                <a:latin typeface="Calibri"/>
                <a:cs typeface="Calibri"/>
              </a:rPr>
              <a:t>employment,</a:t>
            </a:r>
            <a:endParaRPr sz="1100" dirty="0">
              <a:solidFill>
                <a:prstClr val="black"/>
              </a:solidFill>
              <a:latin typeface="Calibri"/>
              <a:cs typeface="Calibri"/>
            </a:endParaRPr>
          </a:p>
          <a:p>
            <a:pPr marL="183515" indent="-170815">
              <a:spcBef>
                <a:spcPts val="695"/>
              </a:spcBef>
              <a:buFontTx/>
              <a:buChar char="•"/>
              <a:tabLst>
                <a:tab pos="184150" algn="l"/>
              </a:tabLst>
            </a:pPr>
            <a:r>
              <a:rPr sz="1100" dirty="0">
                <a:solidFill>
                  <a:prstClr val="black"/>
                </a:solidFill>
                <a:latin typeface="Calibri"/>
                <a:cs typeface="Calibri"/>
              </a:rPr>
              <a:t>You</a:t>
            </a:r>
            <a:r>
              <a:rPr sz="1100" spc="-25" dirty="0">
                <a:solidFill>
                  <a:prstClr val="black"/>
                </a:solidFill>
                <a:latin typeface="Calibri"/>
                <a:cs typeface="Calibri"/>
              </a:rPr>
              <a:t> </a:t>
            </a:r>
            <a:r>
              <a:rPr sz="1100" dirty="0">
                <a:solidFill>
                  <a:prstClr val="black"/>
                </a:solidFill>
                <a:latin typeface="Calibri"/>
                <a:cs typeface="Calibri"/>
              </a:rPr>
              <a:t>or</a:t>
            </a:r>
            <a:r>
              <a:rPr sz="1100" spc="-10" dirty="0">
                <a:solidFill>
                  <a:prstClr val="black"/>
                </a:solidFill>
                <a:latin typeface="Calibri"/>
                <a:cs typeface="Calibri"/>
              </a:rPr>
              <a:t> </a:t>
            </a:r>
            <a:r>
              <a:rPr sz="1100" dirty="0">
                <a:solidFill>
                  <a:prstClr val="black"/>
                </a:solidFill>
                <a:latin typeface="Calibri"/>
                <a:cs typeface="Calibri"/>
              </a:rPr>
              <a:t>your</a:t>
            </a:r>
            <a:r>
              <a:rPr sz="1100" spc="-5" dirty="0">
                <a:solidFill>
                  <a:prstClr val="black"/>
                </a:solidFill>
                <a:latin typeface="Calibri"/>
                <a:cs typeface="Calibri"/>
              </a:rPr>
              <a:t> </a:t>
            </a:r>
            <a:r>
              <a:rPr sz="1100" dirty="0">
                <a:solidFill>
                  <a:prstClr val="black"/>
                </a:solidFill>
                <a:latin typeface="Calibri"/>
                <a:cs typeface="Calibri"/>
              </a:rPr>
              <a:t>spouse</a:t>
            </a:r>
            <a:r>
              <a:rPr sz="1100" spc="-30" dirty="0">
                <a:solidFill>
                  <a:prstClr val="black"/>
                </a:solidFill>
                <a:latin typeface="Calibri"/>
                <a:cs typeface="Calibri"/>
              </a:rPr>
              <a:t> </a:t>
            </a:r>
            <a:r>
              <a:rPr sz="1100" spc="-5" dirty="0">
                <a:solidFill>
                  <a:prstClr val="black"/>
                </a:solidFill>
                <a:latin typeface="Calibri"/>
                <a:cs typeface="Calibri"/>
              </a:rPr>
              <a:t>switching</a:t>
            </a:r>
            <a:r>
              <a:rPr sz="1100" spc="-40" dirty="0">
                <a:solidFill>
                  <a:prstClr val="black"/>
                </a:solidFill>
                <a:latin typeface="Calibri"/>
                <a:cs typeface="Calibri"/>
              </a:rPr>
              <a:t> </a:t>
            </a:r>
            <a:r>
              <a:rPr sz="1100" dirty="0">
                <a:solidFill>
                  <a:prstClr val="black"/>
                </a:solidFill>
                <a:latin typeface="Calibri"/>
                <a:cs typeface="Calibri"/>
              </a:rPr>
              <a:t>employment</a:t>
            </a:r>
            <a:r>
              <a:rPr sz="1100" spc="-45" dirty="0">
                <a:solidFill>
                  <a:prstClr val="black"/>
                </a:solidFill>
                <a:latin typeface="Calibri"/>
                <a:cs typeface="Calibri"/>
              </a:rPr>
              <a:t> </a:t>
            </a:r>
            <a:r>
              <a:rPr sz="1100" dirty="0">
                <a:solidFill>
                  <a:prstClr val="black"/>
                </a:solidFill>
                <a:latin typeface="Calibri"/>
                <a:cs typeface="Calibri"/>
              </a:rPr>
              <a:t>status</a:t>
            </a:r>
            <a:r>
              <a:rPr sz="1100" spc="-30" dirty="0">
                <a:solidFill>
                  <a:prstClr val="black"/>
                </a:solidFill>
                <a:latin typeface="Calibri"/>
                <a:cs typeface="Calibri"/>
              </a:rPr>
              <a:t> </a:t>
            </a:r>
            <a:r>
              <a:rPr sz="1100" dirty="0">
                <a:solidFill>
                  <a:prstClr val="black"/>
                </a:solidFill>
                <a:latin typeface="Calibri"/>
                <a:cs typeface="Calibri"/>
              </a:rPr>
              <a:t>from</a:t>
            </a:r>
            <a:r>
              <a:rPr sz="1100" spc="-15" dirty="0">
                <a:solidFill>
                  <a:prstClr val="black"/>
                </a:solidFill>
                <a:latin typeface="Calibri"/>
                <a:cs typeface="Calibri"/>
              </a:rPr>
              <a:t> </a:t>
            </a:r>
            <a:r>
              <a:rPr sz="1100" spc="-5" dirty="0">
                <a:solidFill>
                  <a:prstClr val="black"/>
                </a:solidFill>
                <a:latin typeface="Calibri"/>
                <a:cs typeface="Calibri"/>
              </a:rPr>
              <a:t>full-time</a:t>
            </a:r>
            <a:r>
              <a:rPr sz="1100" spc="-30" dirty="0">
                <a:solidFill>
                  <a:prstClr val="black"/>
                </a:solidFill>
                <a:latin typeface="Calibri"/>
                <a:cs typeface="Calibri"/>
              </a:rPr>
              <a:t> </a:t>
            </a:r>
            <a:r>
              <a:rPr sz="1100" dirty="0">
                <a:solidFill>
                  <a:prstClr val="black"/>
                </a:solidFill>
                <a:latin typeface="Calibri"/>
                <a:cs typeface="Calibri"/>
              </a:rPr>
              <a:t>to</a:t>
            </a:r>
            <a:r>
              <a:rPr sz="1100" spc="-10" dirty="0">
                <a:solidFill>
                  <a:prstClr val="black"/>
                </a:solidFill>
                <a:latin typeface="Calibri"/>
                <a:cs typeface="Calibri"/>
              </a:rPr>
              <a:t> </a:t>
            </a:r>
            <a:r>
              <a:rPr sz="1100" spc="-5" dirty="0">
                <a:solidFill>
                  <a:prstClr val="black"/>
                </a:solidFill>
                <a:latin typeface="Calibri"/>
                <a:cs typeface="Calibri"/>
              </a:rPr>
              <a:t>part-time</a:t>
            </a:r>
            <a:r>
              <a:rPr sz="1100" spc="-30" dirty="0">
                <a:solidFill>
                  <a:prstClr val="black"/>
                </a:solidFill>
                <a:latin typeface="Calibri"/>
                <a:cs typeface="Calibri"/>
              </a:rPr>
              <a:t> </a:t>
            </a:r>
            <a:r>
              <a:rPr sz="1100" dirty="0">
                <a:solidFill>
                  <a:prstClr val="black"/>
                </a:solidFill>
                <a:latin typeface="Calibri"/>
                <a:cs typeface="Calibri"/>
              </a:rPr>
              <a:t>or</a:t>
            </a:r>
            <a:r>
              <a:rPr sz="1100" spc="-10" dirty="0">
                <a:solidFill>
                  <a:prstClr val="black"/>
                </a:solidFill>
                <a:latin typeface="Calibri"/>
                <a:cs typeface="Calibri"/>
              </a:rPr>
              <a:t> </a:t>
            </a:r>
            <a:r>
              <a:rPr sz="1100" dirty="0">
                <a:solidFill>
                  <a:prstClr val="black"/>
                </a:solidFill>
                <a:latin typeface="Calibri"/>
                <a:cs typeface="Calibri"/>
              </a:rPr>
              <a:t>vice</a:t>
            </a:r>
            <a:r>
              <a:rPr sz="1100" spc="-5" dirty="0">
                <a:solidFill>
                  <a:prstClr val="black"/>
                </a:solidFill>
                <a:latin typeface="Calibri"/>
                <a:cs typeface="Calibri"/>
              </a:rPr>
              <a:t> versa,</a:t>
            </a:r>
            <a:endParaRPr sz="1100" dirty="0">
              <a:solidFill>
                <a:prstClr val="black"/>
              </a:solidFill>
              <a:latin typeface="Calibri"/>
              <a:cs typeface="Calibri"/>
            </a:endParaRPr>
          </a:p>
          <a:p>
            <a:pPr marL="182880" indent="-170180">
              <a:spcBef>
                <a:spcPts val="695"/>
              </a:spcBef>
              <a:buFontTx/>
              <a:buChar char="•"/>
              <a:tabLst>
                <a:tab pos="183515" algn="l"/>
              </a:tabLst>
            </a:pPr>
            <a:r>
              <a:rPr sz="1100" dirty="0">
                <a:solidFill>
                  <a:prstClr val="black"/>
                </a:solidFill>
                <a:latin typeface="Calibri"/>
                <a:cs typeface="Calibri"/>
              </a:rPr>
              <a:t>Your </a:t>
            </a:r>
            <a:r>
              <a:rPr sz="1100" spc="-5" dirty="0">
                <a:solidFill>
                  <a:prstClr val="black"/>
                </a:solidFill>
                <a:latin typeface="Calibri"/>
                <a:cs typeface="Calibri"/>
              </a:rPr>
              <a:t>dependent no </a:t>
            </a:r>
            <a:r>
              <a:rPr sz="1100" dirty="0">
                <a:solidFill>
                  <a:prstClr val="black"/>
                </a:solidFill>
                <a:latin typeface="Calibri"/>
                <a:cs typeface="Calibri"/>
              </a:rPr>
              <a:t>longer </a:t>
            </a:r>
            <a:r>
              <a:rPr sz="1100" spc="-5" dirty="0">
                <a:solidFill>
                  <a:prstClr val="black"/>
                </a:solidFill>
                <a:latin typeface="Calibri"/>
                <a:cs typeface="Calibri"/>
              </a:rPr>
              <a:t>qualifies as an eligible</a:t>
            </a:r>
            <a:r>
              <a:rPr sz="1100" spc="-95" dirty="0">
                <a:solidFill>
                  <a:prstClr val="black"/>
                </a:solidFill>
                <a:latin typeface="Calibri"/>
                <a:cs typeface="Calibri"/>
              </a:rPr>
              <a:t> </a:t>
            </a:r>
            <a:r>
              <a:rPr sz="1100" spc="-5" dirty="0">
                <a:solidFill>
                  <a:prstClr val="black"/>
                </a:solidFill>
                <a:latin typeface="Calibri"/>
                <a:cs typeface="Calibri"/>
              </a:rPr>
              <a:t>dependent.</a:t>
            </a:r>
            <a:endParaRPr sz="1100" dirty="0">
              <a:solidFill>
                <a:prstClr val="black"/>
              </a:solidFill>
              <a:latin typeface="Calibri"/>
              <a:cs typeface="Calibri"/>
            </a:endParaRPr>
          </a:p>
          <a:p>
            <a:endParaRPr sz="1100" dirty="0">
              <a:solidFill>
                <a:prstClr val="black"/>
              </a:solidFill>
              <a:latin typeface="Times New Roman"/>
              <a:cs typeface="Times New Roman"/>
            </a:endParaRPr>
          </a:p>
          <a:p>
            <a:pPr>
              <a:spcBef>
                <a:spcPts val="45"/>
              </a:spcBef>
            </a:pPr>
            <a:endParaRPr sz="900" dirty="0">
              <a:solidFill>
                <a:prstClr val="black"/>
              </a:solidFill>
              <a:latin typeface="Times New Roman"/>
              <a:cs typeface="Times New Roman"/>
            </a:endParaRPr>
          </a:p>
          <a:p>
            <a:pPr marL="12700" marR="158750">
              <a:lnSpc>
                <a:spcPct val="105900"/>
              </a:lnSpc>
            </a:pPr>
            <a:r>
              <a:rPr sz="1100" b="1" spc="-5" dirty="0">
                <a:solidFill>
                  <a:prstClr val="black"/>
                </a:solidFill>
                <a:latin typeface="Calibri"/>
                <a:cs typeface="Calibri"/>
              </a:rPr>
              <a:t>You </a:t>
            </a:r>
            <a:r>
              <a:rPr sz="1100" b="1" dirty="0">
                <a:solidFill>
                  <a:prstClr val="black"/>
                </a:solidFill>
                <a:latin typeface="Calibri"/>
                <a:cs typeface="Calibri"/>
              </a:rPr>
              <a:t>must </a:t>
            </a:r>
            <a:r>
              <a:rPr sz="1100" b="1" spc="-5" dirty="0">
                <a:solidFill>
                  <a:prstClr val="black"/>
                </a:solidFill>
                <a:latin typeface="Calibri"/>
                <a:cs typeface="Calibri"/>
              </a:rPr>
              <a:t>notify Human Resources and </a:t>
            </a:r>
            <a:r>
              <a:rPr sz="1100" b="1" dirty="0">
                <a:solidFill>
                  <a:prstClr val="black"/>
                </a:solidFill>
                <a:latin typeface="Calibri"/>
                <a:cs typeface="Calibri"/>
              </a:rPr>
              <a:t>submit </a:t>
            </a:r>
            <a:r>
              <a:rPr sz="1100" b="1" spc="-5" dirty="0">
                <a:solidFill>
                  <a:prstClr val="black"/>
                </a:solidFill>
                <a:latin typeface="Calibri"/>
                <a:cs typeface="Calibri"/>
              </a:rPr>
              <a:t>any applicable forms and/or documentation </a:t>
            </a:r>
            <a:r>
              <a:rPr sz="1100" b="1" dirty="0">
                <a:solidFill>
                  <a:prstClr val="black"/>
                </a:solidFill>
                <a:latin typeface="Calibri"/>
                <a:cs typeface="Calibri"/>
              </a:rPr>
              <a:t>within </a:t>
            </a:r>
            <a:r>
              <a:rPr lang="en-US" sz="1100" b="1" spc="-5" dirty="0">
                <a:solidFill>
                  <a:prstClr val="black"/>
                </a:solidFill>
                <a:latin typeface="Calibri"/>
                <a:cs typeface="Calibri"/>
              </a:rPr>
              <a:t>6</a:t>
            </a:r>
            <a:r>
              <a:rPr sz="1100" b="1" spc="-5" dirty="0">
                <a:solidFill>
                  <a:prstClr val="black"/>
                </a:solidFill>
                <a:latin typeface="Calibri"/>
                <a:cs typeface="Calibri"/>
              </a:rPr>
              <a:t>0 </a:t>
            </a:r>
            <a:r>
              <a:rPr sz="1100" b="1" dirty="0">
                <a:solidFill>
                  <a:prstClr val="black"/>
                </a:solidFill>
                <a:latin typeface="Calibri"/>
                <a:cs typeface="Calibri"/>
              </a:rPr>
              <a:t>days </a:t>
            </a:r>
            <a:r>
              <a:rPr sz="1100" b="1" spc="-5" dirty="0">
                <a:solidFill>
                  <a:prstClr val="black"/>
                </a:solidFill>
                <a:latin typeface="Calibri"/>
                <a:cs typeface="Calibri"/>
              </a:rPr>
              <a:t>of the</a:t>
            </a:r>
            <a:r>
              <a:rPr lang="en-US" sz="1100" b="1" spc="-5" dirty="0">
                <a:solidFill>
                  <a:prstClr val="black"/>
                </a:solidFill>
                <a:latin typeface="Calibri"/>
                <a:cs typeface="Calibri"/>
              </a:rPr>
              <a:t> </a:t>
            </a:r>
            <a:r>
              <a:rPr sz="1100" b="1" spc="-5" dirty="0">
                <a:solidFill>
                  <a:prstClr val="black"/>
                </a:solidFill>
                <a:latin typeface="Calibri"/>
                <a:cs typeface="Calibri"/>
              </a:rPr>
              <a:t>event. </a:t>
            </a:r>
            <a:endParaRPr lang="en-US" sz="1100" b="1" spc="-5" dirty="0">
              <a:solidFill>
                <a:prstClr val="black"/>
              </a:solidFill>
              <a:latin typeface="Calibri"/>
              <a:cs typeface="Calibri"/>
            </a:endParaRPr>
          </a:p>
          <a:p>
            <a:pPr marL="12700" marR="158750">
              <a:lnSpc>
                <a:spcPct val="105900"/>
              </a:lnSpc>
            </a:pPr>
            <a:endParaRPr lang="en-US" sz="1100" b="1" spc="-5" dirty="0">
              <a:solidFill>
                <a:prstClr val="black"/>
              </a:solidFill>
              <a:latin typeface="Calibri"/>
              <a:cs typeface="Calibri"/>
            </a:endParaRPr>
          </a:p>
          <a:p>
            <a:pPr marL="12700" marR="158750">
              <a:lnSpc>
                <a:spcPct val="105900"/>
              </a:lnSpc>
            </a:pPr>
            <a:r>
              <a:rPr lang="en-US" sz="1100" b="1" spc="-5" dirty="0">
                <a:solidFill>
                  <a:prstClr val="black"/>
                </a:solidFill>
                <a:latin typeface="Calibri"/>
                <a:cs typeface="Calibri"/>
              </a:rPr>
              <a:t>Any enrollment paperwork should be completed prior to the 60 days to avoid a lapse in coverage. </a:t>
            </a:r>
          </a:p>
          <a:p>
            <a:pPr marL="12700" marR="158750">
              <a:lnSpc>
                <a:spcPct val="105900"/>
              </a:lnSpc>
            </a:pPr>
            <a:endParaRPr lang="en-US" sz="1100" b="1" spc="-5" dirty="0">
              <a:solidFill>
                <a:prstClr val="black"/>
              </a:solidFill>
              <a:latin typeface="Calibri"/>
              <a:cs typeface="Calibri"/>
            </a:endParaRPr>
          </a:p>
          <a:p>
            <a:pPr marL="12700" marR="158750">
              <a:lnSpc>
                <a:spcPct val="105900"/>
              </a:lnSpc>
            </a:pPr>
            <a:r>
              <a:rPr sz="1100" b="1" spc="-5" dirty="0">
                <a:solidFill>
                  <a:prstClr val="black"/>
                </a:solidFill>
                <a:latin typeface="Calibri"/>
                <a:cs typeface="Calibri"/>
              </a:rPr>
              <a:t>Only benefit changes which are consistent </a:t>
            </a:r>
            <a:r>
              <a:rPr sz="1100" b="1" dirty="0">
                <a:solidFill>
                  <a:prstClr val="black"/>
                </a:solidFill>
                <a:latin typeface="Calibri"/>
                <a:cs typeface="Calibri"/>
              </a:rPr>
              <a:t>with the </a:t>
            </a:r>
            <a:r>
              <a:rPr sz="1100" b="1" spc="-5" dirty="0">
                <a:solidFill>
                  <a:prstClr val="black"/>
                </a:solidFill>
                <a:latin typeface="Calibri"/>
                <a:cs typeface="Calibri"/>
              </a:rPr>
              <a:t>Qualified Life </a:t>
            </a:r>
            <a:r>
              <a:rPr sz="1100" b="1" dirty="0">
                <a:solidFill>
                  <a:prstClr val="black"/>
                </a:solidFill>
                <a:latin typeface="Calibri"/>
                <a:cs typeface="Calibri"/>
              </a:rPr>
              <a:t>Event </a:t>
            </a:r>
            <a:r>
              <a:rPr sz="1100" b="1" spc="-5" dirty="0">
                <a:solidFill>
                  <a:prstClr val="black"/>
                </a:solidFill>
                <a:latin typeface="Calibri"/>
                <a:cs typeface="Calibri"/>
              </a:rPr>
              <a:t>are permitted. Supportive</a:t>
            </a:r>
            <a:r>
              <a:rPr lang="en-US" sz="1100" b="1" spc="-5" dirty="0">
                <a:solidFill>
                  <a:prstClr val="black"/>
                </a:solidFill>
                <a:latin typeface="Calibri"/>
                <a:cs typeface="Calibri"/>
              </a:rPr>
              <a:t> </a:t>
            </a:r>
            <a:r>
              <a:rPr sz="1100" b="1" spc="-5" dirty="0">
                <a:solidFill>
                  <a:prstClr val="black"/>
                </a:solidFill>
                <a:latin typeface="Calibri"/>
                <a:cs typeface="Calibri"/>
              </a:rPr>
              <a:t>documentation </a:t>
            </a:r>
            <a:r>
              <a:rPr lang="en-US" sz="1100" b="1" dirty="0">
                <a:solidFill>
                  <a:prstClr val="black"/>
                </a:solidFill>
                <a:latin typeface="Calibri"/>
                <a:cs typeface="Calibri"/>
              </a:rPr>
              <a:t>is</a:t>
            </a:r>
            <a:r>
              <a:rPr sz="1100" b="1" spc="-65" dirty="0">
                <a:solidFill>
                  <a:prstClr val="black"/>
                </a:solidFill>
                <a:latin typeface="Calibri"/>
                <a:cs typeface="Calibri"/>
              </a:rPr>
              <a:t> </a:t>
            </a:r>
            <a:r>
              <a:rPr sz="1100" b="1" spc="-5" dirty="0">
                <a:solidFill>
                  <a:prstClr val="black"/>
                </a:solidFill>
                <a:latin typeface="Calibri"/>
                <a:cs typeface="Calibri"/>
              </a:rPr>
              <a:t>required.</a:t>
            </a:r>
            <a:endParaRPr sz="1100" b="1" dirty="0">
              <a:solidFill>
                <a:prstClr val="black"/>
              </a:solidFill>
              <a:latin typeface="Calibri"/>
              <a:cs typeface="Calibri"/>
            </a:endParaRPr>
          </a:p>
        </p:txBody>
      </p:sp>
      <p:sp>
        <p:nvSpPr>
          <p:cNvPr id="23" name="Round Diagonal Corner Rectangle 22"/>
          <p:cNvSpPr/>
          <p:nvPr/>
        </p:nvSpPr>
        <p:spPr>
          <a:xfrm>
            <a:off x="362992" y="3723055"/>
            <a:ext cx="7040880" cy="274320"/>
          </a:xfrm>
          <a:prstGeom prst="round2DiagRect">
            <a:avLst/>
          </a:prstGeom>
          <a:solidFill>
            <a:srgbClr val="182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Qualified Life Event</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1564"/>
          <a:stretch/>
        </p:blipFill>
        <p:spPr>
          <a:xfrm>
            <a:off x="3984024" y="4920281"/>
            <a:ext cx="3370180" cy="3839358"/>
          </a:xfrm>
          <a:prstGeom prst="rect">
            <a:avLst/>
          </a:prstGeom>
          <a:ln>
            <a:noFill/>
          </a:ln>
          <a:effectLst>
            <a:softEdge rad="112500"/>
          </a:effectLst>
        </p:spPr>
      </p:pic>
      <p:sp>
        <p:nvSpPr>
          <p:cNvPr id="7" name="Rectangle 6"/>
          <p:cNvSpPr/>
          <p:nvPr/>
        </p:nvSpPr>
        <p:spPr>
          <a:xfrm>
            <a:off x="348955" y="4213420"/>
            <a:ext cx="7068954" cy="430887"/>
          </a:xfrm>
          <a:prstGeom prst="rect">
            <a:avLst/>
          </a:prstGeom>
        </p:spPr>
        <p:txBody>
          <a:bodyPr wrap="square">
            <a:spAutoFit/>
          </a:bodyPr>
          <a:lstStyle/>
          <a:p>
            <a:pPr marL="38100">
              <a:spcBef>
                <a:spcPts val="95"/>
              </a:spcBef>
            </a:pPr>
            <a:r>
              <a:rPr lang="en-US" sz="1100" dirty="0">
                <a:solidFill>
                  <a:prstClr val="black"/>
                </a:solidFill>
                <a:cs typeface="Calibri"/>
              </a:rPr>
              <a:t>IRS </a:t>
            </a:r>
            <a:r>
              <a:rPr lang="en-US" sz="1100" spc="-5" dirty="0">
                <a:solidFill>
                  <a:prstClr val="black"/>
                </a:solidFill>
                <a:cs typeface="Calibri"/>
              </a:rPr>
              <a:t>regulations </a:t>
            </a:r>
            <a:r>
              <a:rPr lang="en-US" sz="1100" dirty="0">
                <a:solidFill>
                  <a:prstClr val="black"/>
                </a:solidFill>
                <a:cs typeface="Calibri"/>
              </a:rPr>
              <a:t>state </a:t>
            </a:r>
            <a:r>
              <a:rPr lang="en-US" sz="1100" spc="-5" dirty="0">
                <a:solidFill>
                  <a:prstClr val="black"/>
                </a:solidFill>
                <a:cs typeface="Calibri"/>
              </a:rPr>
              <a:t>that </a:t>
            </a:r>
            <a:r>
              <a:rPr lang="en-US" sz="1100" dirty="0">
                <a:solidFill>
                  <a:prstClr val="black"/>
                </a:solidFill>
                <a:cs typeface="Calibri"/>
              </a:rPr>
              <a:t>you cannot </a:t>
            </a:r>
            <a:r>
              <a:rPr lang="en-US" sz="1100" spc="-5" dirty="0">
                <a:solidFill>
                  <a:prstClr val="black"/>
                </a:solidFill>
                <a:cs typeface="Calibri"/>
              </a:rPr>
              <a:t>change </a:t>
            </a:r>
            <a:r>
              <a:rPr lang="en-US" sz="1100" dirty="0">
                <a:solidFill>
                  <a:prstClr val="black"/>
                </a:solidFill>
                <a:cs typeface="Calibri"/>
              </a:rPr>
              <a:t>your </a:t>
            </a:r>
            <a:r>
              <a:rPr lang="en-US" sz="1100" spc="-5" dirty="0">
                <a:solidFill>
                  <a:prstClr val="black"/>
                </a:solidFill>
                <a:cs typeface="Calibri"/>
              </a:rPr>
              <a:t>pre-tax benefit </a:t>
            </a:r>
            <a:r>
              <a:rPr lang="en-US" sz="1100" dirty="0">
                <a:solidFill>
                  <a:prstClr val="black"/>
                </a:solidFill>
                <a:cs typeface="Calibri"/>
              </a:rPr>
              <a:t>elections </a:t>
            </a:r>
            <a:r>
              <a:rPr lang="en-US" sz="1100" spc="-5" dirty="0">
                <a:solidFill>
                  <a:prstClr val="black"/>
                </a:solidFill>
                <a:cs typeface="Calibri"/>
              </a:rPr>
              <a:t>during </a:t>
            </a:r>
            <a:r>
              <a:rPr lang="en-US" sz="1100" dirty="0">
                <a:solidFill>
                  <a:prstClr val="black"/>
                </a:solidFill>
                <a:cs typeface="Calibri"/>
              </a:rPr>
              <a:t>the Plan Year </a:t>
            </a:r>
            <a:r>
              <a:rPr lang="en-US" sz="1100" spc="-5" dirty="0">
                <a:solidFill>
                  <a:prstClr val="black"/>
                </a:solidFill>
                <a:cs typeface="Calibri"/>
              </a:rPr>
              <a:t>unless </a:t>
            </a:r>
            <a:r>
              <a:rPr lang="en-US" sz="1100" dirty="0">
                <a:solidFill>
                  <a:prstClr val="black"/>
                </a:solidFill>
                <a:cs typeface="Calibri"/>
              </a:rPr>
              <a:t>you have a </a:t>
            </a:r>
            <a:r>
              <a:rPr lang="en-US" sz="1100" spc="-5" dirty="0">
                <a:solidFill>
                  <a:prstClr val="black"/>
                </a:solidFill>
                <a:cs typeface="Calibri"/>
              </a:rPr>
              <a:t>Qualified Life </a:t>
            </a:r>
            <a:r>
              <a:rPr lang="en-US" sz="1100" dirty="0">
                <a:solidFill>
                  <a:prstClr val="black"/>
                </a:solidFill>
                <a:cs typeface="Calibri"/>
              </a:rPr>
              <a:t>Event. </a:t>
            </a:r>
            <a:r>
              <a:rPr lang="en-US" sz="1100" spc="-5" dirty="0">
                <a:solidFill>
                  <a:prstClr val="black"/>
                </a:solidFill>
                <a:cs typeface="Calibri"/>
              </a:rPr>
              <a:t>Benefit</a:t>
            </a:r>
            <a:r>
              <a:rPr lang="en-US" sz="1100" dirty="0">
                <a:solidFill>
                  <a:prstClr val="black"/>
                </a:solidFill>
                <a:cs typeface="Calibri"/>
              </a:rPr>
              <a:t> </a:t>
            </a:r>
            <a:r>
              <a:rPr lang="en-US" sz="1100" spc="-5" dirty="0">
                <a:solidFill>
                  <a:prstClr val="black"/>
                </a:solidFill>
                <a:cs typeface="Calibri"/>
              </a:rPr>
              <a:t>contributions are </a:t>
            </a:r>
            <a:r>
              <a:rPr lang="en-US" sz="1100" dirty="0">
                <a:solidFill>
                  <a:prstClr val="black"/>
                </a:solidFill>
                <a:cs typeface="Calibri"/>
              </a:rPr>
              <a:t>made on a </a:t>
            </a:r>
            <a:r>
              <a:rPr lang="en-US" sz="1100" spc="-5" dirty="0">
                <a:solidFill>
                  <a:prstClr val="black"/>
                </a:solidFill>
                <a:cs typeface="Calibri"/>
              </a:rPr>
              <a:t>pre-tax</a:t>
            </a:r>
            <a:r>
              <a:rPr lang="en-US" sz="1100" spc="-60" dirty="0">
                <a:solidFill>
                  <a:prstClr val="black"/>
                </a:solidFill>
                <a:cs typeface="Calibri"/>
              </a:rPr>
              <a:t> </a:t>
            </a:r>
            <a:r>
              <a:rPr lang="en-US" sz="1100" spc="-5" dirty="0">
                <a:solidFill>
                  <a:prstClr val="black"/>
                </a:solidFill>
                <a:cs typeface="Calibri"/>
              </a:rPr>
              <a:t>basis.</a:t>
            </a:r>
            <a:endParaRPr lang="en-US" sz="1100" dirty="0">
              <a:solidFill>
                <a:prstClr val="black"/>
              </a:solidFill>
              <a:cs typeface="Calibri"/>
            </a:endParaRPr>
          </a:p>
        </p:txBody>
      </p:sp>
    </p:spTree>
    <p:extLst>
      <p:ext uri="{BB962C8B-B14F-4D97-AF65-F5344CB8AC3E}">
        <p14:creationId xmlns:p14="http://schemas.microsoft.com/office/powerpoint/2010/main" val="152314826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 name="object 15"/>
          <p:cNvSpPr txBox="1"/>
          <p:nvPr/>
        </p:nvSpPr>
        <p:spPr>
          <a:xfrm>
            <a:off x="304800" y="2158426"/>
            <a:ext cx="6856095" cy="984244"/>
          </a:xfrm>
          <a:prstGeom prst="rect">
            <a:avLst/>
          </a:prstGeom>
        </p:spPr>
        <p:txBody>
          <a:bodyPr vert="horz" wrap="square" lIns="0" tIns="128905" rIns="0" bIns="0" rtlCol="0">
            <a:spAutoFit/>
          </a:bodyPr>
          <a:lstStyle/>
          <a:p>
            <a:pPr marL="765810">
              <a:lnSpc>
                <a:spcPct val="100000"/>
              </a:lnSpc>
              <a:spcBef>
                <a:spcPts val="745"/>
              </a:spcBef>
            </a:pPr>
            <a:r>
              <a:rPr sz="1400" b="1" spc="-15" dirty="0">
                <a:solidFill>
                  <a:srgbClr val="182748"/>
                </a:solidFill>
                <a:latin typeface="Calibri"/>
                <a:cs typeface="Calibri"/>
              </a:rPr>
              <a:t>Review </a:t>
            </a:r>
            <a:r>
              <a:rPr sz="1400" b="1" spc="-35" dirty="0">
                <a:solidFill>
                  <a:srgbClr val="182748"/>
                </a:solidFill>
                <a:latin typeface="Calibri"/>
                <a:cs typeface="Calibri"/>
              </a:rPr>
              <a:t>Your </a:t>
            </a:r>
            <a:r>
              <a:rPr sz="1400" b="1" spc="-5" dirty="0">
                <a:solidFill>
                  <a:srgbClr val="182748"/>
                </a:solidFill>
                <a:latin typeface="Calibri"/>
                <a:cs typeface="Calibri"/>
              </a:rPr>
              <a:t>Benefit</a:t>
            </a:r>
            <a:r>
              <a:rPr sz="1400" b="1" spc="100" dirty="0">
                <a:solidFill>
                  <a:srgbClr val="182748"/>
                </a:solidFill>
                <a:latin typeface="Calibri"/>
                <a:cs typeface="Calibri"/>
              </a:rPr>
              <a:t> </a:t>
            </a:r>
            <a:r>
              <a:rPr sz="1400" b="1" spc="-5" dirty="0">
                <a:solidFill>
                  <a:srgbClr val="182748"/>
                </a:solidFill>
                <a:latin typeface="Calibri"/>
                <a:cs typeface="Calibri"/>
              </a:rPr>
              <a:t>Options</a:t>
            </a:r>
            <a:endParaRPr sz="1400" dirty="0">
              <a:solidFill>
                <a:srgbClr val="182748"/>
              </a:solidFill>
              <a:latin typeface="Calibri"/>
              <a:cs typeface="Calibri"/>
            </a:endParaRPr>
          </a:p>
          <a:p>
            <a:pPr marL="765810" marR="5080">
              <a:lnSpc>
                <a:spcPct val="100000"/>
              </a:lnSpc>
              <a:spcBef>
                <a:spcPts val="320"/>
              </a:spcBef>
            </a:pPr>
            <a:r>
              <a:rPr sz="1300" dirty="0">
                <a:latin typeface="Calibri"/>
                <a:cs typeface="Calibri"/>
              </a:rPr>
              <a:t>Please </a:t>
            </a:r>
            <a:r>
              <a:rPr sz="1300" spc="-5" dirty="0">
                <a:latin typeface="Calibri"/>
                <a:cs typeface="Calibri"/>
              </a:rPr>
              <a:t>read this </a:t>
            </a:r>
            <a:r>
              <a:rPr sz="1300" dirty="0">
                <a:latin typeface="Calibri"/>
                <a:cs typeface="Calibri"/>
              </a:rPr>
              <a:t>guidebook </a:t>
            </a:r>
            <a:r>
              <a:rPr sz="1300" spc="-5" dirty="0">
                <a:latin typeface="Calibri"/>
                <a:cs typeface="Calibri"/>
              </a:rPr>
              <a:t>carefully as </a:t>
            </a:r>
            <a:r>
              <a:rPr sz="1300" dirty="0">
                <a:latin typeface="Calibri"/>
                <a:cs typeface="Calibri"/>
              </a:rPr>
              <a:t>you </a:t>
            </a:r>
            <a:r>
              <a:rPr sz="1300" spc="-5" dirty="0">
                <a:latin typeface="Calibri"/>
                <a:cs typeface="Calibri"/>
              </a:rPr>
              <a:t>prepare </a:t>
            </a:r>
            <a:r>
              <a:rPr sz="1300" dirty="0">
                <a:latin typeface="Calibri"/>
                <a:cs typeface="Calibri"/>
              </a:rPr>
              <a:t>to make your elections for the upcoming </a:t>
            </a:r>
            <a:r>
              <a:rPr sz="1300" spc="-5" dirty="0">
                <a:latin typeface="Calibri"/>
                <a:cs typeface="Calibri"/>
              </a:rPr>
              <a:t>plan </a:t>
            </a:r>
            <a:r>
              <a:rPr sz="1300" dirty="0">
                <a:latin typeface="Calibri"/>
                <a:cs typeface="Calibri"/>
              </a:rPr>
              <a:t>year to</a:t>
            </a:r>
            <a:r>
              <a:rPr lang="en-US" sz="1300" dirty="0">
                <a:latin typeface="Calibri"/>
                <a:cs typeface="Calibri"/>
              </a:rPr>
              <a:t> </a:t>
            </a:r>
            <a:r>
              <a:rPr sz="1300" spc="-5" dirty="0">
                <a:latin typeface="Calibri"/>
                <a:cs typeface="Calibri"/>
              </a:rPr>
              <a:t>ensure that </a:t>
            </a:r>
            <a:r>
              <a:rPr sz="1300" dirty="0">
                <a:latin typeface="Calibri"/>
                <a:cs typeface="Calibri"/>
              </a:rPr>
              <a:t>you select the coverage </a:t>
            </a:r>
            <a:r>
              <a:rPr sz="1300" spc="-5" dirty="0">
                <a:latin typeface="Calibri"/>
                <a:cs typeface="Calibri"/>
              </a:rPr>
              <a:t>that is right </a:t>
            </a:r>
            <a:r>
              <a:rPr sz="1300" dirty="0">
                <a:latin typeface="Calibri"/>
                <a:cs typeface="Calibri"/>
              </a:rPr>
              <a:t>for you. Please </a:t>
            </a:r>
            <a:r>
              <a:rPr sz="1300" spc="-5" dirty="0">
                <a:latin typeface="Calibri"/>
                <a:cs typeface="Calibri"/>
              </a:rPr>
              <a:t>refer </a:t>
            </a:r>
            <a:r>
              <a:rPr sz="1300" dirty="0">
                <a:latin typeface="Calibri"/>
                <a:cs typeface="Calibri"/>
              </a:rPr>
              <a:t>to the </a:t>
            </a:r>
            <a:r>
              <a:rPr sz="1300" spc="-5" dirty="0">
                <a:latin typeface="Calibri"/>
                <a:cs typeface="Calibri"/>
              </a:rPr>
              <a:t>plan </a:t>
            </a:r>
            <a:r>
              <a:rPr sz="1300" dirty="0">
                <a:latin typeface="Calibri"/>
                <a:cs typeface="Calibri"/>
              </a:rPr>
              <a:t>booklets for more </a:t>
            </a:r>
            <a:r>
              <a:rPr sz="1300" spc="-5" dirty="0">
                <a:latin typeface="Calibri"/>
                <a:cs typeface="Calibri"/>
              </a:rPr>
              <a:t>detailed</a:t>
            </a:r>
            <a:r>
              <a:rPr lang="en-US" sz="1300" spc="-5" dirty="0">
                <a:latin typeface="Calibri"/>
                <a:cs typeface="Calibri"/>
              </a:rPr>
              <a:t> </a:t>
            </a:r>
            <a:r>
              <a:rPr sz="1300" spc="-5" dirty="0">
                <a:latin typeface="Calibri"/>
                <a:cs typeface="Calibri"/>
              </a:rPr>
              <a:t>information.</a:t>
            </a:r>
            <a:endParaRPr sz="1300" dirty="0">
              <a:latin typeface="Calibri"/>
              <a:cs typeface="Calibri"/>
            </a:endParaRPr>
          </a:p>
        </p:txBody>
      </p:sp>
      <p:sp>
        <p:nvSpPr>
          <p:cNvPr id="16" name="object 16"/>
          <p:cNvSpPr/>
          <p:nvPr/>
        </p:nvSpPr>
        <p:spPr>
          <a:xfrm>
            <a:off x="365178" y="2396393"/>
            <a:ext cx="609599" cy="608075"/>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457200" y="3602676"/>
            <a:ext cx="609599" cy="609599"/>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359082" y="3380637"/>
            <a:ext cx="6960674" cy="1203535"/>
          </a:xfrm>
          <a:prstGeom prst="rect">
            <a:avLst/>
          </a:prstGeom>
        </p:spPr>
        <p:txBody>
          <a:bodyPr vert="horz" wrap="square" lIns="0" tIns="59055" rIns="0" bIns="0" rtlCol="0">
            <a:spAutoFit/>
          </a:bodyPr>
          <a:lstStyle/>
          <a:p>
            <a:pPr marL="779145">
              <a:lnSpc>
                <a:spcPct val="100000"/>
              </a:lnSpc>
              <a:spcBef>
                <a:spcPts val="465"/>
              </a:spcBef>
            </a:pPr>
            <a:r>
              <a:rPr sz="1400" b="1" spc="-15" dirty="0">
                <a:solidFill>
                  <a:srgbClr val="182748"/>
                </a:solidFill>
                <a:latin typeface="Calibri"/>
                <a:cs typeface="Calibri"/>
              </a:rPr>
              <a:t>Make </a:t>
            </a:r>
            <a:r>
              <a:rPr sz="1400" b="1" spc="-35" dirty="0">
                <a:solidFill>
                  <a:srgbClr val="182748"/>
                </a:solidFill>
                <a:latin typeface="Calibri"/>
                <a:cs typeface="Calibri"/>
              </a:rPr>
              <a:t>Your</a:t>
            </a:r>
            <a:r>
              <a:rPr sz="1400" b="1" spc="45" dirty="0">
                <a:solidFill>
                  <a:srgbClr val="182748"/>
                </a:solidFill>
                <a:latin typeface="Calibri"/>
                <a:cs typeface="Calibri"/>
              </a:rPr>
              <a:t> </a:t>
            </a:r>
            <a:r>
              <a:rPr sz="1400" b="1" spc="-5" dirty="0">
                <a:solidFill>
                  <a:srgbClr val="182748"/>
                </a:solidFill>
                <a:latin typeface="Calibri"/>
                <a:cs typeface="Calibri"/>
              </a:rPr>
              <a:t>Election</a:t>
            </a:r>
            <a:endParaRPr lang="en-US" sz="1400" dirty="0">
              <a:solidFill>
                <a:srgbClr val="182748"/>
              </a:solidFill>
              <a:latin typeface="Calibri"/>
              <a:cs typeface="Calibri"/>
            </a:endParaRPr>
          </a:p>
          <a:p>
            <a:pPr marL="779145">
              <a:spcBef>
                <a:spcPts val="465"/>
              </a:spcBef>
            </a:pPr>
            <a:r>
              <a:rPr lang="en-US" sz="1300" spc="-30" dirty="0">
                <a:latin typeface="Calibri"/>
                <a:cs typeface="Calibri"/>
              </a:rPr>
              <a:t>During</a:t>
            </a:r>
            <a:r>
              <a:rPr lang="en-US" sz="1300" spc="200" dirty="0">
                <a:latin typeface="Calibri"/>
                <a:cs typeface="Calibri"/>
              </a:rPr>
              <a:t> </a:t>
            </a:r>
            <a:r>
              <a:rPr lang="en-US" sz="1300" spc="-5" dirty="0">
                <a:latin typeface="Calibri"/>
                <a:cs typeface="Calibri"/>
              </a:rPr>
              <a:t>our</a:t>
            </a:r>
            <a:r>
              <a:rPr lang="en-US" sz="1300" spc="55" dirty="0">
                <a:latin typeface="Calibri"/>
                <a:cs typeface="Calibri"/>
              </a:rPr>
              <a:t> </a:t>
            </a:r>
            <a:r>
              <a:rPr lang="en-US" sz="1300" spc="-15" dirty="0">
                <a:latin typeface="Calibri"/>
                <a:cs typeface="Calibri"/>
              </a:rPr>
              <a:t>annual</a:t>
            </a:r>
            <a:r>
              <a:rPr lang="en-US" sz="1300" spc="145" dirty="0">
                <a:latin typeface="Calibri"/>
                <a:cs typeface="Calibri"/>
              </a:rPr>
              <a:t> </a:t>
            </a:r>
            <a:r>
              <a:rPr lang="en-US" sz="1300" spc="-10" dirty="0">
                <a:latin typeface="Calibri"/>
                <a:cs typeface="Calibri"/>
              </a:rPr>
              <a:t>open</a:t>
            </a:r>
            <a:r>
              <a:rPr lang="en-US" sz="1300" spc="120" dirty="0">
                <a:latin typeface="Calibri"/>
                <a:cs typeface="Calibri"/>
              </a:rPr>
              <a:t> </a:t>
            </a:r>
            <a:r>
              <a:rPr lang="en-US" sz="1300" spc="-20" dirty="0">
                <a:latin typeface="Calibri"/>
                <a:cs typeface="Calibri"/>
              </a:rPr>
              <a:t>enrollment</a:t>
            </a:r>
            <a:r>
              <a:rPr lang="en-US" sz="1300" b="1" spc="-20" dirty="0">
                <a:latin typeface="Calibri"/>
                <a:cs typeface="Calibri"/>
              </a:rPr>
              <a:t>,</a:t>
            </a:r>
            <a:r>
              <a:rPr lang="en-US" sz="1300" b="1" spc="185" dirty="0">
                <a:latin typeface="Calibri"/>
                <a:cs typeface="Calibri"/>
              </a:rPr>
              <a:t> </a:t>
            </a:r>
            <a:r>
              <a:rPr lang="en-US" sz="1300" spc="-5" dirty="0">
                <a:latin typeface="Calibri"/>
                <a:cs typeface="Calibri"/>
              </a:rPr>
              <a:t>make sure to choose the benefits that are right for you</a:t>
            </a:r>
            <a:r>
              <a:rPr lang="en-US" sz="1300" spc="-5" dirty="0">
                <a:cs typeface="Calibri"/>
              </a:rPr>
              <a:t>. Once you have made your elections, you will not be able to  change them until the next Open Enrollment period, unless you experience a qualiﬁed change in status. </a:t>
            </a:r>
          </a:p>
          <a:p>
            <a:pPr marL="779145">
              <a:lnSpc>
                <a:spcPct val="100000"/>
              </a:lnSpc>
              <a:spcBef>
                <a:spcPts val="465"/>
              </a:spcBef>
            </a:pPr>
            <a:endParaRPr lang="en-US" sz="1300" dirty="0">
              <a:latin typeface="Calibri"/>
              <a:cs typeface="Calibri"/>
            </a:endParaRPr>
          </a:p>
        </p:txBody>
      </p:sp>
      <p:sp>
        <p:nvSpPr>
          <p:cNvPr id="6" name="Slide Number Placeholder 5"/>
          <p:cNvSpPr>
            <a:spLocks noGrp="1"/>
          </p:cNvSpPr>
          <p:nvPr>
            <p:ph type="sldNum" sz="quarter" idx="7"/>
          </p:nvPr>
        </p:nvSpPr>
        <p:spPr/>
        <p:txBody>
          <a:bodyPr/>
          <a:lstStyle/>
          <a:p>
            <a:pPr marL="25400">
              <a:lnSpc>
                <a:spcPts val="1835"/>
              </a:lnSpc>
            </a:pPr>
            <a:fld id="{81D60167-4931-47E6-BA6A-407CBD079E47}" type="slidenum">
              <a:rPr lang="en-US" smtClean="0"/>
              <a:t>4</a:t>
            </a:fld>
            <a:endParaRPr lang="en-US" dirty="0"/>
          </a:p>
        </p:txBody>
      </p:sp>
      <p:sp>
        <p:nvSpPr>
          <p:cNvPr id="2" name="object 2"/>
          <p:cNvSpPr txBox="1">
            <a:spLocks noGrp="1"/>
          </p:cNvSpPr>
          <p:nvPr>
            <p:ph type="title" idx="4294967295"/>
          </p:nvPr>
        </p:nvSpPr>
        <p:spPr>
          <a:xfrm>
            <a:off x="655638" y="387350"/>
            <a:ext cx="7116762" cy="744538"/>
          </a:xfrm>
          <a:prstGeom prst="rect">
            <a:avLst/>
          </a:prstGeom>
        </p:spPr>
        <p:txBody>
          <a:bodyPr vert="horz" wrap="square" lIns="0" tIns="12700" rIns="0" bIns="0" rtlCol="0">
            <a:spAutoFit/>
          </a:bodyPr>
          <a:lstStyle/>
          <a:p>
            <a:pPr marL="12700">
              <a:lnSpc>
                <a:spcPts val="5700"/>
              </a:lnSpc>
              <a:spcBef>
                <a:spcPts val="100"/>
              </a:spcBef>
            </a:pPr>
            <a:r>
              <a:rPr lang="en-US" sz="4800" b="1" spc="-85" dirty="0">
                <a:solidFill>
                  <a:srgbClr val="182748"/>
                </a:solidFill>
              </a:rPr>
              <a:t>Open Enrollment</a:t>
            </a:r>
            <a:endParaRPr sz="4800" b="1" u="sng" spc="-65" dirty="0">
              <a:solidFill>
                <a:srgbClr val="182748"/>
              </a:solidFill>
              <a:uFill>
                <a:solidFill>
                  <a:srgbClr val="000000"/>
                </a:solidFill>
              </a:uFill>
            </a:endParaRPr>
          </a:p>
        </p:txBody>
      </p:sp>
      <p:sp>
        <p:nvSpPr>
          <p:cNvPr id="35" name="Round Diagonal Corner Rectangle 34"/>
          <p:cNvSpPr/>
          <p:nvPr/>
        </p:nvSpPr>
        <p:spPr>
          <a:xfrm>
            <a:off x="359082" y="1380185"/>
            <a:ext cx="7040880" cy="421128"/>
          </a:xfrm>
          <a:prstGeom prst="round2DiagRect">
            <a:avLst/>
          </a:prstGeom>
          <a:solidFill>
            <a:srgbClr val="182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What You Need To Do</a:t>
            </a:r>
          </a:p>
        </p:txBody>
      </p:sp>
      <p:pic>
        <p:nvPicPr>
          <p:cNvPr id="2050" name="Picture 2" descr="5,000+ Reviewing Legal Document Stock Photos, Pictures &amp; Royalty-Free  Images - i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797" y="4980649"/>
            <a:ext cx="58293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963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0"/>
            <a:ext cx="7772400" cy="1993458"/>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Slide Number Placeholder 2"/>
          <p:cNvSpPr>
            <a:spLocks noGrp="1"/>
          </p:cNvSpPr>
          <p:nvPr>
            <p:ph type="sldNum" sz="quarter" idx="7"/>
          </p:nvPr>
        </p:nvSpPr>
        <p:spPr/>
        <p:txBody>
          <a:bodyPr/>
          <a:lstStyle/>
          <a:p>
            <a:pPr marL="25400">
              <a:lnSpc>
                <a:spcPts val="1835"/>
              </a:lnSpc>
            </a:pPr>
            <a:fld id="{81D60167-4931-47E6-BA6A-407CBD079E47}" type="slidenum">
              <a:rPr lang="en-US" smtClean="0"/>
              <a:t>5</a:t>
            </a:fld>
            <a:endParaRPr lang="en-US" dirty="0"/>
          </a:p>
        </p:txBody>
      </p:sp>
      <p:sp>
        <p:nvSpPr>
          <p:cNvPr id="16" name="object 2"/>
          <p:cNvSpPr txBox="1">
            <a:spLocks noGrp="1"/>
          </p:cNvSpPr>
          <p:nvPr>
            <p:ph type="title" idx="4294967295"/>
          </p:nvPr>
        </p:nvSpPr>
        <p:spPr>
          <a:xfrm>
            <a:off x="378826" y="350238"/>
            <a:ext cx="7116762" cy="744538"/>
          </a:xfrm>
          <a:prstGeom prst="rect">
            <a:avLst/>
          </a:prstGeom>
        </p:spPr>
        <p:txBody>
          <a:bodyPr vert="horz" wrap="square" lIns="0" tIns="12700" rIns="0" bIns="0" rtlCol="0">
            <a:spAutoFit/>
          </a:bodyPr>
          <a:lstStyle/>
          <a:p>
            <a:pPr marL="12700" algn="ctr">
              <a:lnSpc>
                <a:spcPts val="5700"/>
              </a:lnSpc>
              <a:spcBef>
                <a:spcPts val="100"/>
              </a:spcBef>
            </a:pPr>
            <a:r>
              <a:rPr lang="en-US" sz="4800" b="1" spc="-85" dirty="0">
                <a:solidFill>
                  <a:schemeClr val="bg1"/>
                </a:solidFill>
              </a:rPr>
              <a:t>Medical Benefits </a:t>
            </a:r>
            <a:endParaRPr sz="4800" b="1" u="sng" spc="-65" dirty="0">
              <a:solidFill>
                <a:schemeClr val="bg1"/>
              </a:solidFill>
              <a:uFill>
                <a:solidFill>
                  <a:srgbClr val="000000"/>
                </a:solidFill>
              </a:uFill>
            </a:endParaRPr>
          </a:p>
        </p:txBody>
      </p:sp>
      <p:sp>
        <p:nvSpPr>
          <p:cNvPr id="17" name="Rectangle 16"/>
          <p:cNvSpPr/>
          <p:nvPr/>
        </p:nvSpPr>
        <p:spPr>
          <a:xfrm>
            <a:off x="378826" y="1030327"/>
            <a:ext cx="6871190" cy="738664"/>
          </a:xfrm>
          <a:prstGeom prst="rect">
            <a:avLst/>
          </a:prstGeom>
        </p:spPr>
        <p:txBody>
          <a:bodyPr wrap="square">
            <a:spAutoFit/>
          </a:bodyPr>
          <a:lstStyle/>
          <a:p>
            <a:pPr marL="12700">
              <a:lnSpc>
                <a:spcPct val="100000"/>
              </a:lnSpc>
              <a:spcBef>
                <a:spcPts val="130"/>
              </a:spcBef>
            </a:pPr>
            <a:r>
              <a:rPr lang="en-US" sz="1050" spc="35" dirty="0">
                <a:solidFill>
                  <a:schemeClr val="bg1"/>
                </a:solidFill>
                <a:latin typeface="Calibri"/>
                <a:cs typeface="Calibri"/>
              </a:rPr>
              <a:t>Comprehensive</a:t>
            </a:r>
            <a:r>
              <a:rPr lang="en-US" sz="1050" spc="-70" dirty="0">
                <a:solidFill>
                  <a:schemeClr val="bg1"/>
                </a:solidFill>
                <a:latin typeface="Calibri"/>
                <a:cs typeface="Calibri"/>
              </a:rPr>
              <a:t> </a:t>
            </a:r>
            <a:r>
              <a:rPr lang="en-US" sz="1050" spc="35" dirty="0">
                <a:solidFill>
                  <a:schemeClr val="bg1"/>
                </a:solidFill>
                <a:latin typeface="Calibri"/>
                <a:cs typeface="Calibri"/>
              </a:rPr>
              <a:t>and</a:t>
            </a:r>
            <a:r>
              <a:rPr lang="en-US" sz="1050" spc="-95" dirty="0">
                <a:solidFill>
                  <a:schemeClr val="bg1"/>
                </a:solidFill>
                <a:latin typeface="Calibri"/>
                <a:cs typeface="Calibri"/>
              </a:rPr>
              <a:t> </a:t>
            </a:r>
            <a:r>
              <a:rPr lang="en-US" sz="1050" spc="15" dirty="0">
                <a:solidFill>
                  <a:schemeClr val="bg1"/>
                </a:solidFill>
                <a:latin typeface="Calibri"/>
                <a:cs typeface="Calibri"/>
              </a:rPr>
              <a:t>preventive </a:t>
            </a:r>
            <a:r>
              <a:rPr lang="en-US" sz="1050" spc="5" dirty="0">
                <a:solidFill>
                  <a:schemeClr val="bg1"/>
                </a:solidFill>
                <a:latin typeface="Calibri"/>
                <a:cs typeface="Calibri"/>
              </a:rPr>
              <a:t>healthcare</a:t>
            </a:r>
            <a:r>
              <a:rPr lang="en-US" sz="1050" spc="15" dirty="0">
                <a:solidFill>
                  <a:schemeClr val="bg1"/>
                </a:solidFill>
                <a:latin typeface="Calibri"/>
                <a:cs typeface="Calibri"/>
              </a:rPr>
              <a:t> </a:t>
            </a:r>
            <a:r>
              <a:rPr lang="en-US" sz="1050" spc="10" dirty="0">
                <a:solidFill>
                  <a:schemeClr val="bg1"/>
                </a:solidFill>
                <a:latin typeface="Calibri"/>
                <a:cs typeface="Calibri"/>
              </a:rPr>
              <a:t>coverage </a:t>
            </a:r>
            <a:r>
              <a:rPr lang="en-US" sz="1050" spc="25" dirty="0">
                <a:solidFill>
                  <a:schemeClr val="bg1"/>
                </a:solidFill>
                <a:latin typeface="Calibri"/>
                <a:cs typeface="Calibri"/>
              </a:rPr>
              <a:t>is</a:t>
            </a:r>
            <a:r>
              <a:rPr lang="en-US" sz="1050" spc="-55" dirty="0">
                <a:solidFill>
                  <a:schemeClr val="bg1"/>
                </a:solidFill>
                <a:latin typeface="Calibri"/>
                <a:cs typeface="Calibri"/>
              </a:rPr>
              <a:t> </a:t>
            </a:r>
            <a:r>
              <a:rPr lang="en-US" sz="1050" spc="15" dirty="0">
                <a:solidFill>
                  <a:schemeClr val="bg1"/>
                </a:solidFill>
                <a:latin typeface="Calibri"/>
                <a:cs typeface="Calibri"/>
              </a:rPr>
              <a:t>important</a:t>
            </a:r>
            <a:r>
              <a:rPr lang="en-US" sz="1050" spc="-10" dirty="0">
                <a:solidFill>
                  <a:schemeClr val="bg1"/>
                </a:solidFill>
                <a:latin typeface="Calibri"/>
                <a:cs typeface="Calibri"/>
              </a:rPr>
              <a:t> </a:t>
            </a:r>
            <a:r>
              <a:rPr lang="en-US" sz="1050" spc="25" dirty="0">
                <a:solidFill>
                  <a:schemeClr val="bg1"/>
                </a:solidFill>
                <a:latin typeface="Calibri"/>
                <a:cs typeface="Calibri"/>
              </a:rPr>
              <a:t>in</a:t>
            </a:r>
            <a:r>
              <a:rPr lang="en-US" sz="1050" spc="-10" dirty="0">
                <a:solidFill>
                  <a:schemeClr val="bg1"/>
                </a:solidFill>
                <a:latin typeface="Calibri"/>
                <a:cs typeface="Calibri"/>
              </a:rPr>
              <a:t> </a:t>
            </a:r>
            <a:r>
              <a:rPr lang="en-US" sz="1050" spc="5" dirty="0">
                <a:solidFill>
                  <a:schemeClr val="bg1"/>
                </a:solidFill>
                <a:latin typeface="Calibri"/>
                <a:cs typeface="Calibri"/>
              </a:rPr>
              <a:t>protecting</a:t>
            </a:r>
            <a:r>
              <a:rPr lang="en-US" sz="1050" spc="-40" dirty="0">
                <a:solidFill>
                  <a:schemeClr val="bg1"/>
                </a:solidFill>
                <a:latin typeface="Calibri"/>
                <a:cs typeface="Calibri"/>
              </a:rPr>
              <a:t> </a:t>
            </a:r>
            <a:r>
              <a:rPr lang="en-US" sz="1050" spc="45" dirty="0">
                <a:solidFill>
                  <a:schemeClr val="bg1"/>
                </a:solidFill>
                <a:latin typeface="Calibri"/>
                <a:cs typeface="Calibri"/>
              </a:rPr>
              <a:t>you and</a:t>
            </a:r>
            <a:r>
              <a:rPr lang="en-US" sz="1050" dirty="0">
                <a:solidFill>
                  <a:schemeClr val="bg1"/>
                </a:solidFill>
                <a:latin typeface="Calibri"/>
                <a:cs typeface="Calibri"/>
              </a:rPr>
              <a:t> </a:t>
            </a:r>
            <a:r>
              <a:rPr lang="en-US" sz="1050" spc="20" dirty="0">
                <a:solidFill>
                  <a:schemeClr val="bg1"/>
                </a:solidFill>
                <a:latin typeface="Calibri"/>
                <a:cs typeface="Calibri"/>
              </a:rPr>
              <a:t>your</a:t>
            </a:r>
            <a:r>
              <a:rPr lang="en-US" sz="1050" spc="-10" dirty="0">
                <a:solidFill>
                  <a:schemeClr val="bg1"/>
                </a:solidFill>
                <a:latin typeface="Calibri"/>
                <a:cs typeface="Calibri"/>
              </a:rPr>
              <a:t> </a:t>
            </a:r>
            <a:r>
              <a:rPr lang="en-US" sz="1050" spc="30" dirty="0">
                <a:solidFill>
                  <a:schemeClr val="bg1"/>
                </a:solidFill>
                <a:latin typeface="Calibri"/>
                <a:cs typeface="Calibri"/>
              </a:rPr>
              <a:t>family</a:t>
            </a:r>
            <a:r>
              <a:rPr lang="en-US" sz="1050" spc="-25" dirty="0">
                <a:solidFill>
                  <a:schemeClr val="bg1"/>
                </a:solidFill>
                <a:latin typeface="Calibri"/>
                <a:cs typeface="Calibri"/>
              </a:rPr>
              <a:t> </a:t>
            </a:r>
            <a:r>
              <a:rPr lang="en-US" sz="1050" spc="10" dirty="0">
                <a:solidFill>
                  <a:schemeClr val="bg1"/>
                </a:solidFill>
                <a:latin typeface="Calibri"/>
                <a:cs typeface="Calibri"/>
              </a:rPr>
              <a:t>from</a:t>
            </a:r>
            <a:r>
              <a:rPr lang="en-US" sz="1050" spc="-5" dirty="0">
                <a:solidFill>
                  <a:schemeClr val="bg1"/>
                </a:solidFill>
                <a:latin typeface="Calibri"/>
                <a:cs typeface="Calibri"/>
              </a:rPr>
              <a:t> </a:t>
            </a:r>
            <a:r>
              <a:rPr lang="en-US" sz="1050" spc="25" dirty="0">
                <a:solidFill>
                  <a:schemeClr val="bg1"/>
                </a:solidFill>
                <a:latin typeface="Calibri"/>
                <a:cs typeface="Calibri"/>
              </a:rPr>
              <a:t>the financial</a:t>
            </a:r>
            <a:r>
              <a:rPr lang="en-US" sz="1050" spc="-70" dirty="0">
                <a:solidFill>
                  <a:schemeClr val="bg1"/>
                </a:solidFill>
                <a:latin typeface="Calibri"/>
                <a:cs typeface="Calibri"/>
              </a:rPr>
              <a:t> </a:t>
            </a:r>
            <a:r>
              <a:rPr lang="en-US" sz="1050" spc="10" dirty="0">
                <a:solidFill>
                  <a:schemeClr val="bg1"/>
                </a:solidFill>
                <a:latin typeface="Calibri"/>
                <a:cs typeface="Calibri"/>
              </a:rPr>
              <a:t>risks</a:t>
            </a:r>
            <a:r>
              <a:rPr lang="en-US" sz="1050" spc="-50" dirty="0">
                <a:solidFill>
                  <a:schemeClr val="bg1"/>
                </a:solidFill>
                <a:latin typeface="Calibri"/>
                <a:cs typeface="Calibri"/>
              </a:rPr>
              <a:t> </a:t>
            </a:r>
            <a:r>
              <a:rPr lang="en-US" sz="1050" spc="20" dirty="0">
                <a:solidFill>
                  <a:schemeClr val="bg1"/>
                </a:solidFill>
                <a:latin typeface="Calibri"/>
                <a:cs typeface="Calibri"/>
              </a:rPr>
              <a:t>of</a:t>
            </a:r>
            <a:r>
              <a:rPr lang="en-US" sz="1050" spc="-60" dirty="0">
                <a:solidFill>
                  <a:schemeClr val="bg1"/>
                </a:solidFill>
                <a:latin typeface="Calibri"/>
                <a:cs typeface="Calibri"/>
              </a:rPr>
              <a:t> </a:t>
            </a:r>
            <a:r>
              <a:rPr lang="en-US" sz="1050" spc="20" dirty="0">
                <a:solidFill>
                  <a:schemeClr val="bg1"/>
                </a:solidFill>
                <a:latin typeface="Calibri"/>
                <a:cs typeface="Calibri"/>
              </a:rPr>
              <a:t>unexpected</a:t>
            </a:r>
            <a:r>
              <a:rPr lang="en-US" sz="1050" spc="-5" dirty="0">
                <a:solidFill>
                  <a:schemeClr val="bg1"/>
                </a:solidFill>
                <a:latin typeface="Calibri"/>
                <a:cs typeface="Calibri"/>
              </a:rPr>
              <a:t> </a:t>
            </a:r>
            <a:r>
              <a:rPr lang="en-US" sz="1050" spc="15" dirty="0">
                <a:solidFill>
                  <a:schemeClr val="bg1"/>
                </a:solidFill>
                <a:latin typeface="Calibri"/>
                <a:cs typeface="Calibri"/>
              </a:rPr>
              <a:t>illness</a:t>
            </a:r>
            <a:r>
              <a:rPr lang="en-US" sz="1050" spc="-55" dirty="0">
                <a:solidFill>
                  <a:schemeClr val="bg1"/>
                </a:solidFill>
                <a:latin typeface="Calibri"/>
                <a:cs typeface="Calibri"/>
              </a:rPr>
              <a:t> </a:t>
            </a:r>
            <a:r>
              <a:rPr lang="en-US" sz="1050" spc="10" dirty="0">
                <a:solidFill>
                  <a:schemeClr val="bg1"/>
                </a:solidFill>
                <a:latin typeface="Calibri"/>
                <a:cs typeface="Calibri"/>
              </a:rPr>
              <a:t>and</a:t>
            </a:r>
            <a:r>
              <a:rPr lang="en-US" sz="1050" spc="-5" dirty="0">
                <a:solidFill>
                  <a:schemeClr val="bg1"/>
                </a:solidFill>
                <a:latin typeface="Calibri"/>
                <a:cs typeface="Calibri"/>
              </a:rPr>
              <a:t> </a:t>
            </a:r>
            <a:r>
              <a:rPr lang="en-US" sz="1050" spc="10" dirty="0">
                <a:solidFill>
                  <a:schemeClr val="bg1"/>
                </a:solidFill>
                <a:latin typeface="Calibri"/>
                <a:cs typeface="Calibri"/>
              </a:rPr>
              <a:t>injury.</a:t>
            </a:r>
            <a:r>
              <a:rPr lang="en-US" sz="1050" dirty="0">
                <a:solidFill>
                  <a:schemeClr val="bg1"/>
                </a:solidFill>
                <a:latin typeface="Calibri"/>
                <a:cs typeface="Calibri"/>
              </a:rPr>
              <a:t> </a:t>
            </a:r>
            <a:r>
              <a:rPr lang="en-US" sz="1050" spc="15" dirty="0">
                <a:solidFill>
                  <a:schemeClr val="bg1"/>
                </a:solidFill>
                <a:latin typeface="Calibri"/>
                <a:cs typeface="Calibri"/>
              </a:rPr>
              <a:t>In </a:t>
            </a:r>
            <a:r>
              <a:rPr lang="en-US" sz="1050" spc="45" dirty="0">
                <a:solidFill>
                  <a:schemeClr val="bg1"/>
                </a:solidFill>
                <a:latin typeface="Calibri"/>
                <a:cs typeface="Calibri"/>
              </a:rPr>
              <a:t>case </a:t>
            </a:r>
            <a:r>
              <a:rPr lang="en-US" sz="1050" spc="20" dirty="0">
                <a:solidFill>
                  <a:schemeClr val="bg1"/>
                </a:solidFill>
                <a:latin typeface="Calibri"/>
                <a:cs typeface="Calibri"/>
              </a:rPr>
              <a:t>of </a:t>
            </a:r>
            <a:r>
              <a:rPr lang="en-US" sz="1050" spc="40" dirty="0">
                <a:solidFill>
                  <a:schemeClr val="bg1"/>
                </a:solidFill>
                <a:latin typeface="Calibri"/>
                <a:cs typeface="Calibri"/>
              </a:rPr>
              <a:t>an </a:t>
            </a:r>
            <a:r>
              <a:rPr lang="en-US" sz="1050" spc="15" dirty="0">
                <a:solidFill>
                  <a:schemeClr val="bg1"/>
                </a:solidFill>
                <a:latin typeface="Calibri"/>
                <a:cs typeface="Calibri"/>
              </a:rPr>
              <a:t>illness </a:t>
            </a:r>
            <a:r>
              <a:rPr lang="en-US" sz="1050" spc="20" dirty="0">
                <a:solidFill>
                  <a:schemeClr val="bg1"/>
                </a:solidFill>
                <a:latin typeface="Calibri"/>
                <a:cs typeface="Calibri"/>
              </a:rPr>
              <a:t>or </a:t>
            </a:r>
            <a:r>
              <a:rPr lang="en-US" sz="1050" spc="25" dirty="0">
                <a:solidFill>
                  <a:schemeClr val="bg1"/>
                </a:solidFill>
                <a:latin typeface="Calibri"/>
                <a:cs typeface="Calibri"/>
              </a:rPr>
              <a:t>injury, </a:t>
            </a:r>
            <a:r>
              <a:rPr lang="en-US" sz="1050" spc="20" dirty="0">
                <a:solidFill>
                  <a:schemeClr val="bg1"/>
                </a:solidFill>
                <a:latin typeface="Calibri"/>
                <a:cs typeface="Calibri"/>
              </a:rPr>
              <a:t>you </a:t>
            </a:r>
            <a:r>
              <a:rPr lang="en-US" sz="1050" spc="35" dirty="0">
                <a:solidFill>
                  <a:schemeClr val="bg1"/>
                </a:solidFill>
                <a:latin typeface="Calibri"/>
                <a:cs typeface="Calibri"/>
              </a:rPr>
              <a:t>and </a:t>
            </a:r>
            <a:r>
              <a:rPr lang="en-US" sz="1050" spc="20" dirty="0">
                <a:solidFill>
                  <a:schemeClr val="bg1"/>
                </a:solidFill>
                <a:latin typeface="Calibri"/>
                <a:cs typeface="Calibri"/>
              </a:rPr>
              <a:t>your </a:t>
            </a:r>
            <a:r>
              <a:rPr lang="en-US" sz="1050" spc="30" dirty="0">
                <a:solidFill>
                  <a:schemeClr val="bg1"/>
                </a:solidFill>
                <a:latin typeface="Calibri"/>
                <a:cs typeface="Calibri"/>
              </a:rPr>
              <a:t>family </a:t>
            </a:r>
            <a:r>
              <a:rPr lang="en-US" sz="1050" spc="5" dirty="0">
                <a:solidFill>
                  <a:schemeClr val="bg1"/>
                </a:solidFill>
                <a:latin typeface="Calibri"/>
                <a:cs typeface="Calibri"/>
              </a:rPr>
              <a:t>are </a:t>
            </a:r>
            <a:r>
              <a:rPr lang="en-US" sz="1050" spc="30" dirty="0">
                <a:solidFill>
                  <a:schemeClr val="bg1"/>
                </a:solidFill>
                <a:latin typeface="Calibri"/>
                <a:cs typeface="Calibri"/>
              </a:rPr>
              <a:t>covered </a:t>
            </a:r>
            <a:r>
              <a:rPr lang="en-US" sz="1050" spc="10" dirty="0">
                <a:solidFill>
                  <a:schemeClr val="bg1"/>
                </a:solidFill>
                <a:latin typeface="Calibri"/>
                <a:cs typeface="Calibri"/>
              </a:rPr>
              <a:t>with </a:t>
            </a:r>
            <a:r>
              <a:rPr lang="en-US" sz="1050" spc="40" dirty="0">
                <a:solidFill>
                  <a:schemeClr val="bg1"/>
                </a:solidFill>
                <a:latin typeface="Calibri"/>
                <a:cs typeface="Calibri"/>
              </a:rPr>
              <a:t>an </a:t>
            </a:r>
            <a:r>
              <a:rPr lang="en-US" sz="1050" spc="20" dirty="0">
                <a:solidFill>
                  <a:schemeClr val="bg1"/>
                </a:solidFill>
                <a:latin typeface="Calibri"/>
                <a:cs typeface="Calibri"/>
              </a:rPr>
              <a:t>excellent </a:t>
            </a:r>
            <a:r>
              <a:rPr lang="en-US" sz="1050" spc="15" dirty="0">
                <a:solidFill>
                  <a:schemeClr val="bg1"/>
                </a:solidFill>
                <a:latin typeface="Calibri"/>
                <a:cs typeface="Calibri"/>
              </a:rPr>
              <a:t>medical </a:t>
            </a:r>
            <a:r>
              <a:rPr lang="en-US" sz="1050" spc="20" dirty="0">
                <a:solidFill>
                  <a:schemeClr val="bg1"/>
                </a:solidFill>
                <a:latin typeface="Calibri"/>
                <a:cs typeface="Calibri"/>
              </a:rPr>
              <a:t> </a:t>
            </a:r>
            <a:r>
              <a:rPr lang="en-US" sz="1050" spc="35" dirty="0">
                <a:solidFill>
                  <a:schemeClr val="bg1"/>
                </a:solidFill>
                <a:latin typeface="Calibri"/>
                <a:cs typeface="Calibri"/>
              </a:rPr>
              <a:t>plan </a:t>
            </a:r>
            <a:r>
              <a:rPr lang="en-US" sz="1050" spc="20" dirty="0">
                <a:solidFill>
                  <a:schemeClr val="bg1"/>
                </a:solidFill>
                <a:latin typeface="Calibri"/>
                <a:cs typeface="Calibri"/>
              </a:rPr>
              <a:t>through </a:t>
            </a:r>
            <a:r>
              <a:rPr lang="en-US" sz="1050" spc="10" dirty="0">
                <a:solidFill>
                  <a:schemeClr val="bg1"/>
                </a:solidFill>
                <a:latin typeface="Calibri"/>
                <a:cs typeface="Calibri"/>
              </a:rPr>
              <a:t>Long Branch Board of Education. </a:t>
            </a:r>
            <a:r>
              <a:rPr lang="en-US" sz="1050" spc="-20" dirty="0">
                <a:solidFill>
                  <a:schemeClr val="bg1"/>
                </a:solidFill>
                <a:latin typeface="Calibri"/>
                <a:cs typeface="Calibri"/>
              </a:rPr>
              <a:t>Long Branch </a:t>
            </a:r>
            <a:r>
              <a:rPr lang="en-US" sz="1050" spc="10" dirty="0">
                <a:solidFill>
                  <a:schemeClr val="bg1"/>
                </a:solidFill>
                <a:latin typeface="Calibri"/>
                <a:cs typeface="Calibri"/>
              </a:rPr>
              <a:t>offers </a:t>
            </a:r>
            <a:r>
              <a:rPr lang="en-US" sz="1050" spc="-10" dirty="0">
                <a:solidFill>
                  <a:schemeClr val="bg1"/>
                </a:solidFill>
                <a:latin typeface="Calibri"/>
                <a:cs typeface="Calibri"/>
              </a:rPr>
              <a:t>you </a:t>
            </a:r>
            <a:r>
              <a:rPr lang="en-US" sz="1050" spc="10" dirty="0">
                <a:solidFill>
                  <a:schemeClr val="bg1"/>
                </a:solidFill>
                <a:latin typeface="Calibri"/>
                <a:cs typeface="Calibri"/>
              </a:rPr>
              <a:t>a </a:t>
            </a:r>
            <a:r>
              <a:rPr lang="en-US" sz="1050" spc="30" dirty="0">
                <a:solidFill>
                  <a:schemeClr val="bg1"/>
                </a:solidFill>
                <a:latin typeface="Calibri"/>
                <a:cs typeface="Calibri"/>
              </a:rPr>
              <a:t>choice </a:t>
            </a:r>
            <a:r>
              <a:rPr lang="en-US" sz="1050" spc="20" dirty="0">
                <a:solidFill>
                  <a:schemeClr val="bg1"/>
                </a:solidFill>
                <a:latin typeface="Calibri"/>
                <a:cs typeface="Calibri"/>
              </a:rPr>
              <a:t>of </a:t>
            </a:r>
            <a:r>
              <a:rPr lang="en-US" sz="1050" spc="30" dirty="0">
                <a:solidFill>
                  <a:schemeClr val="bg1"/>
                </a:solidFill>
                <a:latin typeface="Calibri"/>
                <a:cs typeface="Calibri"/>
              </a:rPr>
              <a:t>four </a:t>
            </a:r>
            <a:r>
              <a:rPr lang="en-US" sz="1050" spc="25" dirty="0">
                <a:solidFill>
                  <a:schemeClr val="bg1"/>
                </a:solidFill>
                <a:latin typeface="Calibri"/>
                <a:cs typeface="Calibri"/>
              </a:rPr>
              <a:t>medical plans</a:t>
            </a:r>
            <a:r>
              <a:rPr lang="en-US" sz="1050" spc="15" dirty="0">
                <a:solidFill>
                  <a:schemeClr val="bg1"/>
                </a:solidFill>
                <a:latin typeface="Calibri"/>
                <a:cs typeface="Calibri"/>
              </a:rPr>
              <a:t>.</a:t>
            </a:r>
            <a:r>
              <a:rPr lang="en-US" sz="1050" spc="-15" dirty="0">
                <a:solidFill>
                  <a:schemeClr val="bg1"/>
                </a:solidFill>
                <a:latin typeface="Calibri"/>
                <a:cs typeface="Calibri"/>
              </a:rPr>
              <a:t> </a:t>
            </a:r>
            <a:r>
              <a:rPr lang="en-US" sz="1050" spc="15" dirty="0">
                <a:solidFill>
                  <a:schemeClr val="bg1"/>
                </a:solidFill>
                <a:latin typeface="Calibri"/>
                <a:cs typeface="Calibri"/>
              </a:rPr>
              <a:t>If</a:t>
            </a:r>
            <a:r>
              <a:rPr lang="en-US" sz="1050" spc="-65" dirty="0">
                <a:solidFill>
                  <a:schemeClr val="bg1"/>
                </a:solidFill>
                <a:latin typeface="Calibri"/>
                <a:cs typeface="Calibri"/>
              </a:rPr>
              <a:t> </a:t>
            </a:r>
            <a:r>
              <a:rPr lang="en-US" sz="1050" spc="20" dirty="0">
                <a:solidFill>
                  <a:schemeClr val="bg1"/>
                </a:solidFill>
                <a:latin typeface="Calibri"/>
                <a:cs typeface="Calibri"/>
              </a:rPr>
              <a:t>you</a:t>
            </a:r>
            <a:r>
              <a:rPr lang="en-US" sz="1050" spc="-15" dirty="0">
                <a:solidFill>
                  <a:schemeClr val="bg1"/>
                </a:solidFill>
                <a:latin typeface="Calibri"/>
                <a:cs typeface="Calibri"/>
              </a:rPr>
              <a:t> </a:t>
            </a:r>
            <a:r>
              <a:rPr lang="en-US" sz="1050" spc="35" dirty="0">
                <a:solidFill>
                  <a:schemeClr val="bg1"/>
                </a:solidFill>
                <a:latin typeface="Calibri"/>
                <a:cs typeface="Calibri"/>
              </a:rPr>
              <a:t>use</a:t>
            </a:r>
            <a:r>
              <a:rPr lang="en-US" sz="1050" spc="10" dirty="0">
                <a:solidFill>
                  <a:schemeClr val="bg1"/>
                </a:solidFill>
                <a:latin typeface="Calibri"/>
                <a:cs typeface="Calibri"/>
              </a:rPr>
              <a:t> </a:t>
            </a:r>
            <a:r>
              <a:rPr lang="en-US" sz="1050" spc="25" dirty="0">
                <a:solidFill>
                  <a:schemeClr val="bg1"/>
                </a:solidFill>
                <a:latin typeface="Calibri"/>
                <a:cs typeface="Calibri"/>
              </a:rPr>
              <a:t>in-network</a:t>
            </a:r>
            <a:r>
              <a:rPr lang="en-US" sz="1050" spc="-35" dirty="0">
                <a:solidFill>
                  <a:schemeClr val="bg1"/>
                </a:solidFill>
                <a:latin typeface="Calibri"/>
                <a:cs typeface="Calibri"/>
              </a:rPr>
              <a:t> </a:t>
            </a:r>
            <a:r>
              <a:rPr lang="en-US" sz="1050" spc="15" dirty="0">
                <a:solidFill>
                  <a:schemeClr val="bg1"/>
                </a:solidFill>
                <a:latin typeface="Calibri"/>
                <a:cs typeface="Calibri"/>
              </a:rPr>
              <a:t>providers,</a:t>
            </a:r>
            <a:r>
              <a:rPr lang="en-US" sz="1050" spc="-15" dirty="0">
                <a:solidFill>
                  <a:schemeClr val="bg1"/>
                </a:solidFill>
                <a:latin typeface="Calibri"/>
                <a:cs typeface="Calibri"/>
              </a:rPr>
              <a:t> </a:t>
            </a:r>
            <a:r>
              <a:rPr lang="en-US" sz="1050" spc="20" dirty="0">
                <a:solidFill>
                  <a:schemeClr val="bg1"/>
                </a:solidFill>
                <a:latin typeface="Calibri"/>
                <a:cs typeface="Calibri"/>
              </a:rPr>
              <a:t>your</a:t>
            </a:r>
            <a:r>
              <a:rPr lang="en-US" sz="1050" spc="-20" dirty="0">
                <a:solidFill>
                  <a:schemeClr val="bg1"/>
                </a:solidFill>
                <a:latin typeface="Calibri"/>
                <a:cs typeface="Calibri"/>
              </a:rPr>
              <a:t> </a:t>
            </a:r>
            <a:r>
              <a:rPr lang="en-US" sz="1050" spc="20" dirty="0">
                <a:solidFill>
                  <a:schemeClr val="bg1"/>
                </a:solidFill>
                <a:latin typeface="Calibri"/>
                <a:cs typeface="Calibri"/>
              </a:rPr>
              <a:t>costs </a:t>
            </a:r>
            <a:r>
              <a:rPr lang="en-US" sz="1050" spc="10" dirty="0">
                <a:solidFill>
                  <a:schemeClr val="bg1"/>
                </a:solidFill>
                <a:latin typeface="Calibri"/>
                <a:cs typeface="Calibri"/>
              </a:rPr>
              <a:t>will</a:t>
            </a:r>
            <a:r>
              <a:rPr lang="en-US" sz="1050" spc="5" dirty="0">
                <a:solidFill>
                  <a:schemeClr val="bg1"/>
                </a:solidFill>
                <a:latin typeface="Calibri"/>
                <a:cs typeface="Calibri"/>
              </a:rPr>
              <a:t> </a:t>
            </a:r>
            <a:r>
              <a:rPr lang="en-US" sz="1050" spc="20" dirty="0">
                <a:solidFill>
                  <a:schemeClr val="bg1"/>
                </a:solidFill>
                <a:latin typeface="Calibri"/>
                <a:cs typeface="Calibri"/>
              </a:rPr>
              <a:t>be</a:t>
            </a:r>
            <a:r>
              <a:rPr lang="en-US" sz="1050" spc="10" dirty="0">
                <a:solidFill>
                  <a:schemeClr val="bg1"/>
                </a:solidFill>
                <a:latin typeface="Calibri"/>
                <a:cs typeface="Calibri"/>
              </a:rPr>
              <a:t> </a:t>
            </a:r>
            <a:r>
              <a:rPr lang="en-US" sz="1050" spc="15" dirty="0">
                <a:solidFill>
                  <a:schemeClr val="bg1"/>
                </a:solidFill>
                <a:latin typeface="Calibri"/>
                <a:cs typeface="Calibri"/>
              </a:rPr>
              <a:t>less. </a:t>
            </a:r>
            <a:endParaRPr lang="en-US" sz="1050" dirty="0">
              <a:solidFill>
                <a:srgbClr val="D5F4FF"/>
              </a:solidFill>
              <a:latin typeface="Calibri"/>
              <a:cs typeface="Calibri"/>
            </a:endParaRPr>
          </a:p>
        </p:txBody>
      </p:sp>
      <p:sp>
        <p:nvSpPr>
          <p:cNvPr id="4" name="TextBox 3"/>
          <p:cNvSpPr txBox="1"/>
          <p:nvPr/>
        </p:nvSpPr>
        <p:spPr>
          <a:xfrm>
            <a:off x="3200400" y="2343695"/>
            <a:ext cx="381000" cy="369332"/>
          </a:xfrm>
          <a:prstGeom prst="rect">
            <a:avLst/>
          </a:prstGeom>
          <a:noFill/>
        </p:spPr>
        <p:txBody>
          <a:bodyPr wrap="square" rtlCol="0">
            <a:spAutoFit/>
          </a:bodyPr>
          <a:lstStyle/>
          <a:p>
            <a:r>
              <a:rPr lang="en-US" dirty="0">
                <a:solidFill>
                  <a:schemeClr val="bg1"/>
                </a:solidFill>
              </a:rPr>
              <a:t>*</a:t>
            </a:r>
          </a:p>
        </p:txBody>
      </p:sp>
      <p:sp>
        <p:nvSpPr>
          <p:cNvPr id="13" name="TextBox 12"/>
          <p:cNvSpPr txBox="1"/>
          <p:nvPr/>
        </p:nvSpPr>
        <p:spPr>
          <a:xfrm flipH="1">
            <a:off x="4271845" y="2339904"/>
            <a:ext cx="563881" cy="369332"/>
          </a:xfrm>
          <a:prstGeom prst="rect">
            <a:avLst/>
          </a:prstGeom>
          <a:noFill/>
        </p:spPr>
        <p:txBody>
          <a:bodyPr wrap="square" rtlCol="0">
            <a:spAutoFit/>
          </a:bodyPr>
          <a:lstStyle/>
          <a:p>
            <a:r>
              <a:rPr lang="en-US" dirty="0">
                <a:solidFill>
                  <a:schemeClr val="bg1"/>
                </a:solidFill>
              </a:rPr>
              <a:t>*</a:t>
            </a:r>
          </a:p>
        </p:txBody>
      </p:sp>
      <p:pic>
        <p:nvPicPr>
          <p:cNvPr id="5122" name="Picture 2" descr="Pager and Horizon Blue Cross Blue Shield of New Jersey Collaborate to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951" b="17891"/>
          <a:stretch/>
        </p:blipFill>
        <p:spPr bwMode="auto">
          <a:xfrm>
            <a:off x="4835726" y="9038679"/>
            <a:ext cx="2761469" cy="9144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054342071"/>
              </p:ext>
            </p:extLst>
          </p:nvPr>
        </p:nvGraphicFramePr>
        <p:xfrm>
          <a:off x="205032" y="2831707"/>
          <a:ext cx="7362336" cy="5873748"/>
        </p:xfrm>
        <a:graphic>
          <a:graphicData uri="http://schemas.openxmlformats.org/drawingml/2006/table">
            <a:tbl>
              <a:tblPr/>
              <a:tblGrid>
                <a:gridCol w="1677134">
                  <a:extLst>
                    <a:ext uri="{9D8B030D-6E8A-4147-A177-3AD203B41FA5}">
                      <a16:colId xmlns:a16="http://schemas.microsoft.com/office/drawing/2014/main" val="2819173376"/>
                    </a:ext>
                  </a:extLst>
                </a:gridCol>
                <a:gridCol w="1094402">
                  <a:extLst>
                    <a:ext uri="{9D8B030D-6E8A-4147-A177-3AD203B41FA5}">
                      <a16:colId xmlns:a16="http://schemas.microsoft.com/office/drawing/2014/main" val="2099088654"/>
                    </a:ext>
                  </a:extLst>
                </a:gridCol>
                <a:gridCol w="1094402">
                  <a:extLst>
                    <a:ext uri="{9D8B030D-6E8A-4147-A177-3AD203B41FA5}">
                      <a16:colId xmlns:a16="http://schemas.microsoft.com/office/drawing/2014/main" val="923109574"/>
                    </a:ext>
                  </a:extLst>
                </a:gridCol>
                <a:gridCol w="1733986">
                  <a:extLst>
                    <a:ext uri="{9D8B030D-6E8A-4147-A177-3AD203B41FA5}">
                      <a16:colId xmlns:a16="http://schemas.microsoft.com/office/drawing/2014/main" val="2316781174"/>
                    </a:ext>
                  </a:extLst>
                </a:gridCol>
                <a:gridCol w="1762412">
                  <a:extLst>
                    <a:ext uri="{9D8B030D-6E8A-4147-A177-3AD203B41FA5}">
                      <a16:colId xmlns:a16="http://schemas.microsoft.com/office/drawing/2014/main" val="3705235406"/>
                    </a:ext>
                  </a:extLst>
                </a:gridCol>
              </a:tblGrid>
              <a:tr h="216056">
                <a:tc rowSpan="2">
                  <a:txBody>
                    <a:bodyPr/>
                    <a:lstStyle/>
                    <a:p>
                      <a:pPr algn="ctr" fontAlgn="b"/>
                      <a:r>
                        <a:rPr lang="en-US" sz="1100" b="1" i="0" u="none" strike="noStrike" dirty="0">
                          <a:solidFill>
                            <a:srgbClr val="FFFFFF"/>
                          </a:solidFill>
                          <a:effectLst/>
                          <a:latin typeface="Calibri" panose="020F0502020204030204" pitchFamily="34" charset="0"/>
                        </a:rPr>
                        <a:t>Medical Benefits Administered by Horizon </a:t>
                      </a:r>
                    </a:p>
                  </a:txBody>
                  <a:tcPr marL="4180" marR="4180" marT="4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NJ Direct 10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NJ Direct 15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NJ Educators Health Plan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Garden State Health Plan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26000402"/>
                  </a:ext>
                </a:extLst>
              </a:tr>
              <a:tr h="216056">
                <a:tc vMerge="1">
                  <a:txBody>
                    <a:bodyPr/>
                    <a:lstStyle/>
                    <a:p>
                      <a:endParaRPr lang="en-US"/>
                    </a:p>
                  </a:txBody>
                  <a:tcPr/>
                </a:tc>
                <a:tc gridSpan="4">
                  <a:txBody>
                    <a:bodyPr/>
                    <a:lstStyle/>
                    <a:p>
                      <a:pPr algn="ctr" fontAlgn="ctr"/>
                      <a:r>
                        <a:rPr lang="en-US" sz="1100" b="1" i="0" u="none" strike="noStrike">
                          <a:solidFill>
                            <a:srgbClr val="FFFFFF"/>
                          </a:solidFill>
                          <a:effectLst/>
                          <a:latin typeface="Calibri" panose="020F0502020204030204" pitchFamily="34" charset="0"/>
                        </a:rPr>
                        <a:t>In-Network</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7241437"/>
                  </a:ext>
                </a:extLst>
              </a:tr>
              <a:tr h="216056">
                <a:tc>
                  <a:txBody>
                    <a:bodyPr/>
                    <a:lstStyle/>
                    <a:p>
                      <a:pPr algn="l" fontAlgn="ctr"/>
                      <a:r>
                        <a:rPr lang="en-US" sz="1100" b="0" i="0" u="none" strike="noStrike" dirty="0">
                          <a:solidFill>
                            <a:srgbClr val="000000"/>
                          </a:solidFill>
                          <a:effectLst/>
                          <a:latin typeface="Calibri" panose="020F0502020204030204" pitchFamily="34" charset="0"/>
                        </a:rPr>
                        <a:t>Deductible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 / $0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 / $0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 / $0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 / $0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704727"/>
                  </a:ext>
                </a:extLst>
              </a:tr>
              <a:tr h="216056">
                <a:tc>
                  <a:txBody>
                    <a:bodyPr/>
                    <a:lstStyle/>
                    <a:p>
                      <a:pPr algn="l" fontAlgn="ctr"/>
                      <a:r>
                        <a:rPr lang="en-US" sz="1100" b="0" i="0" u="none" strike="noStrike">
                          <a:solidFill>
                            <a:srgbClr val="000000"/>
                          </a:solidFill>
                          <a:effectLst/>
                          <a:latin typeface="Calibri" panose="020F0502020204030204" pitchFamily="34" charset="0"/>
                        </a:rPr>
                        <a:t>Out of Pocket Maximum</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$400 /$1,000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$400 /$1,000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$500 / $1,000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$500 / $1,000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705411"/>
                  </a:ext>
                </a:extLst>
              </a:tr>
              <a:tr h="216056">
                <a:tc>
                  <a:txBody>
                    <a:bodyPr/>
                    <a:lstStyle/>
                    <a:p>
                      <a:pPr algn="l" fontAlgn="ctr"/>
                      <a:r>
                        <a:rPr lang="en-US" sz="1100" b="0" i="0" u="none" strike="noStrike">
                          <a:solidFill>
                            <a:srgbClr val="000000"/>
                          </a:solidFill>
                          <a:effectLst/>
                          <a:latin typeface="Calibri" panose="020F0502020204030204" pitchFamily="34" charset="0"/>
                        </a:rPr>
                        <a:t>Preventive Services</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452435"/>
                  </a:ext>
                </a:extLst>
              </a:tr>
              <a:tr h="216056">
                <a:tc>
                  <a:txBody>
                    <a:bodyPr/>
                    <a:lstStyle/>
                    <a:p>
                      <a:pPr algn="l" fontAlgn="ctr"/>
                      <a:r>
                        <a:rPr lang="en-US" sz="1100" b="0" i="0" u="none" strike="noStrike">
                          <a:solidFill>
                            <a:srgbClr val="000000"/>
                          </a:solidFill>
                          <a:effectLst/>
                          <a:latin typeface="Calibri" panose="020F0502020204030204" pitchFamily="34" charset="0"/>
                        </a:rPr>
                        <a:t>PCP Office Visit</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690277"/>
                  </a:ext>
                </a:extLst>
              </a:tr>
              <a:tr h="216056">
                <a:tc>
                  <a:txBody>
                    <a:bodyPr/>
                    <a:lstStyle/>
                    <a:p>
                      <a:pPr algn="l" fontAlgn="ctr"/>
                      <a:r>
                        <a:rPr lang="en-US" sz="1100" b="0" i="0" u="none" strike="noStrike">
                          <a:solidFill>
                            <a:srgbClr val="000000"/>
                          </a:solidFill>
                          <a:effectLst/>
                          <a:latin typeface="Calibri" panose="020F0502020204030204" pitchFamily="34" charset="0"/>
                        </a:rPr>
                        <a:t>PCP Required</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86773"/>
                  </a:ext>
                </a:extLst>
              </a:tr>
              <a:tr h="216056">
                <a:tc>
                  <a:txBody>
                    <a:bodyPr/>
                    <a:lstStyle/>
                    <a:p>
                      <a:pPr algn="l" fontAlgn="ctr"/>
                      <a:r>
                        <a:rPr lang="en-US" sz="1100" b="0" i="0" u="none" strike="noStrike">
                          <a:solidFill>
                            <a:srgbClr val="000000"/>
                          </a:solidFill>
                          <a:effectLst/>
                          <a:latin typeface="Calibri" panose="020F0502020204030204" pitchFamily="34" charset="0"/>
                        </a:rPr>
                        <a:t>Specialist Office Visit</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$15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75764"/>
                  </a:ext>
                </a:extLst>
              </a:tr>
              <a:tr h="432112">
                <a:tc>
                  <a:txBody>
                    <a:bodyPr/>
                    <a:lstStyle/>
                    <a:p>
                      <a:pPr algn="l" fontAlgn="ctr"/>
                      <a:r>
                        <a:rPr lang="en-US" sz="1100" b="0" i="0" u="none" strike="noStrike">
                          <a:solidFill>
                            <a:srgbClr val="000000"/>
                          </a:solidFill>
                          <a:effectLst/>
                          <a:latin typeface="Calibri" panose="020F0502020204030204" pitchFamily="34" charset="0"/>
                        </a:rPr>
                        <a:t>Referral Required for Specialist</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521584"/>
                  </a:ext>
                </a:extLst>
              </a:tr>
              <a:tr h="216056">
                <a:tc>
                  <a:txBody>
                    <a:bodyPr/>
                    <a:lstStyle/>
                    <a:p>
                      <a:pPr algn="l" fontAlgn="ctr"/>
                      <a:r>
                        <a:rPr lang="en-US" sz="1100" b="0" i="0" u="none" strike="noStrike">
                          <a:solidFill>
                            <a:srgbClr val="000000"/>
                          </a:solidFill>
                          <a:effectLst/>
                          <a:latin typeface="Calibri" panose="020F0502020204030204" pitchFamily="34" charset="0"/>
                        </a:rPr>
                        <a:t>Diagnostic Lab &amp; X-ray</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599730"/>
                  </a:ext>
                </a:extLst>
              </a:tr>
              <a:tr h="216056">
                <a:tc>
                  <a:txBody>
                    <a:bodyPr/>
                    <a:lstStyle/>
                    <a:p>
                      <a:pPr algn="l" fontAlgn="ctr"/>
                      <a:r>
                        <a:rPr lang="en-US" sz="1100" b="0" i="0" u="none" strike="noStrike">
                          <a:solidFill>
                            <a:srgbClr val="000000"/>
                          </a:solidFill>
                          <a:effectLst/>
                          <a:latin typeface="Calibri" panose="020F0502020204030204" pitchFamily="34" charset="0"/>
                        </a:rPr>
                        <a:t>Inpatient Hospital</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357612"/>
                  </a:ext>
                </a:extLst>
              </a:tr>
              <a:tr h="216056">
                <a:tc>
                  <a:txBody>
                    <a:bodyPr/>
                    <a:lstStyle/>
                    <a:p>
                      <a:pPr algn="l" fontAlgn="ctr"/>
                      <a:r>
                        <a:rPr lang="en-US" sz="1100" b="0" i="0" u="none" strike="noStrike">
                          <a:solidFill>
                            <a:srgbClr val="000000"/>
                          </a:solidFill>
                          <a:effectLst/>
                          <a:latin typeface="Calibri" panose="020F0502020204030204" pitchFamily="34" charset="0"/>
                        </a:rPr>
                        <a:t>Outpatient Surgery</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481178"/>
                  </a:ext>
                </a:extLst>
              </a:tr>
              <a:tr h="216056">
                <a:tc>
                  <a:txBody>
                    <a:bodyPr/>
                    <a:lstStyle/>
                    <a:p>
                      <a:pPr algn="l" fontAlgn="ctr"/>
                      <a:r>
                        <a:rPr lang="en-US" sz="1100" b="0" i="0" u="none" strike="noStrike">
                          <a:solidFill>
                            <a:srgbClr val="000000"/>
                          </a:solidFill>
                          <a:effectLst/>
                          <a:latin typeface="Calibri" panose="020F0502020204030204" pitchFamily="34" charset="0"/>
                        </a:rPr>
                        <a:t>Emergency Room</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$25 copay</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$50 copay</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$125 copay</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$125 Copay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997591"/>
                  </a:ext>
                </a:extLst>
              </a:tr>
              <a:tr h="216056">
                <a:tc gridSpan="5">
                  <a:txBody>
                    <a:bodyPr/>
                    <a:lstStyle/>
                    <a:p>
                      <a:pPr algn="ctr" fontAlgn="ctr"/>
                      <a:r>
                        <a:rPr lang="en-US" sz="1100" b="1" i="0" u="none" strike="noStrike" dirty="0">
                          <a:solidFill>
                            <a:srgbClr val="FFFFFF"/>
                          </a:solidFill>
                          <a:effectLst/>
                          <a:latin typeface="Calibri" panose="020F0502020204030204" pitchFamily="34" charset="0"/>
                        </a:rPr>
                        <a:t>Out-of-Network</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904465"/>
                  </a:ext>
                </a:extLst>
              </a:tr>
              <a:tr h="216056">
                <a:tc>
                  <a:txBody>
                    <a:bodyPr/>
                    <a:lstStyle/>
                    <a:p>
                      <a:pPr algn="l" fontAlgn="ctr"/>
                      <a:r>
                        <a:rPr lang="en-US" sz="1100" b="0" i="0" u="none" strike="noStrike">
                          <a:solidFill>
                            <a:srgbClr val="000000"/>
                          </a:solidFill>
                          <a:effectLst/>
                          <a:latin typeface="Calibri" panose="020F0502020204030204" pitchFamily="34" charset="0"/>
                        </a:rPr>
                        <a:t>Deductible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 / $250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 / $250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$350 / $700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$350 / $700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503616"/>
                  </a:ext>
                </a:extLst>
              </a:tr>
              <a:tr h="208607">
                <a:tc>
                  <a:txBody>
                    <a:bodyPr/>
                    <a:lstStyle/>
                    <a:p>
                      <a:pPr algn="l" fontAlgn="ctr"/>
                      <a:r>
                        <a:rPr lang="en-US" sz="1100" b="0" i="0" u="none" strike="noStrike">
                          <a:solidFill>
                            <a:srgbClr val="000000"/>
                          </a:solidFill>
                          <a:effectLst/>
                          <a:latin typeface="Calibri" panose="020F0502020204030204" pitchFamily="34" charset="0"/>
                        </a:rPr>
                        <a:t>Out of Pocket Maximum</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$2,000 / $5,000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$2,000 / $5,000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$2,000 / $5,000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$2,000 / $5,000</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985596"/>
                  </a:ext>
                </a:extLst>
              </a:tr>
              <a:tr h="208607">
                <a:tc>
                  <a:txBody>
                    <a:bodyPr/>
                    <a:lstStyle/>
                    <a:p>
                      <a:pPr algn="l" fontAlgn="ctr"/>
                      <a:r>
                        <a:rPr lang="en-US" sz="1100" b="0" i="0" u="none" strike="noStrike">
                          <a:solidFill>
                            <a:srgbClr val="000000"/>
                          </a:solidFill>
                          <a:effectLst/>
                          <a:latin typeface="Calibri" panose="020F0502020204030204" pitchFamily="34" charset="0"/>
                        </a:rPr>
                        <a:t>Preventive Services</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341908"/>
                  </a:ext>
                </a:extLst>
              </a:tr>
              <a:tr h="216056">
                <a:tc>
                  <a:txBody>
                    <a:bodyPr/>
                    <a:lstStyle/>
                    <a:p>
                      <a:pPr algn="l" fontAlgn="ctr"/>
                      <a:r>
                        <a:rPr lang="en-US" sz="1100" b="0" i="0" u="none" strike="noStrike">
                          <a:solidFill>
                            <a:srgbClr val="000000"/>
                          </a:solidFill>
                          <a:effectLst/>
                          <a:latin typeface="Calibri" panose="020F0502020204030204" pitchFamily="34" charset="0"/>
                        </a:rPr>
                        <a:t>PCP Office Visit</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845404"/>
                  </a:ext>
                </a:extLst>
              </a:tr>
              <a:tr h="204136">
                <a:tc>
                  <a:txBody>
                    <a:bodyPr/>
                    <a:lstStyle/>
                    <a:p>
                      <a:pPr algn="l" fontAlgn="ctr"/>
                      <a:r>
                        <a:rPr lang="en-US" sz="1100" b="0" i="0" u="none" strike="noStrike">
                          <a:solidFill>
                            <a:srgbClr val="000000"/>
                          </a:solidFill>
                          <a:effectLst/>
                          <a:latin typeface="Calibri" panose="020F0502020204030204" pitchFamily="34" charset="0"/>
                        </a:rPr>
                        <a:t>PCP Required</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793807"/>
                  </a:ext>
                </a:extLst>
              </a:tr>
              <a:tr h="238408">
                <a:tc>
                  <a:txBody>
                    <a:bodyPr/>
                    <a:lstStyle/>
                    <a:p>
                      <a:pPr algn="l" fontAlgn="ctr"/>
                      <a:r>
                        <a:rPr lang="en-US" sz="1100" b="0" i="0" u="none" strike="noStrike">
                          <a:solidFill>
                            <a:srgbClr val="000000"/>
                          </a:solidFill>
                          <a:effectLst/>
                          <a:latin typeface="Calibri" panose="020F0502020204030204" pitchFamily="34" charset="0"/>
                        </a:rPr>
                        <a:t>Specialist Office Visit</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995314"/>
                  </a:ext>
                </a:extLst>
              </a:tr>
              <a:tr h="424663">
                <a:tc>
                  <a:txBody>
                    <a:bodyPr/>
                    <a:lstStyle/>
                    <a:p>
                      <a:pPr algn="l" fontAlgn="ctr"/>
                      <a:r>
                        <a:rPr lang="en-US" sz="1100" b="0" i="0" u="none" strike="noStrike">
                          <a:solidFill>
                            <a:srgbClr val="000000"/>
                          </a:solidFill>
                          <a:effectLst/>
                          <a:latin typeface="Calibri" panose="020F0502020204030204" pitchFamily="34" charset="0"/>
                        </a:rPr>
                        <a:t>Referral Required for Specialist</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Not Required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16752"/>
                  </a:ext>
                </a:extLst>
              </a:tr>
              <a:tr h="268207">
                <a:tc>
                  <a:txBody>
                    <a:bodyPr/>
                    <a:lstStyle/>
                    <a:p>
                      <a:pPr algn="l" fontAlgn="ctr"/>
                      <a:r>
                        <a:rPr lang="en-US" sz="1100" b="0" i="0" u="none" strike="noStrike">
                          <a:solidFill>
                            <a:srgbClr val="000000"/>
                          </a:solidFill>
                          <a:effectLst/>
                          <a:latin typeface="Calibri" panose="020F0502020204030204" pitchFamily="34" charset="0"/>
                        </a:rPr>
                        <a:t>Diagnostic Lab &amp; X-ray</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225408"/>
                  </a:ext>
                </a:extLst>
              </a:tr>
              <a:tr h="216056">
                <a:tc>
                  <a:txBody>
                    <a:bodyPr/>
                    <a:lstStyle/>
                    <a:p>
                      <a:pPr algn="l" fontAlgn="ctr"/>
                      <a:r>
                        <a:rPr lang="en-US" sz="1100" b="0" i="0" u="none" strike="noStrike">
                          <a:solidFill>
                            <a:srgbClr val="000000"/>
                          </a:solidFill>
                          <a:effectLst/>
                          <a:latin typeface="Calibri" panose="020F0502020204030204" pitchFamily="34" charset="0"/>
                        </a:rPr>
                        <a:t>Inpatient Hospital</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903514"/>
                  </a:ext>
                </a:extLst>
              </a:tr>
              <a:tr h="216056">
                <a:tc>
                  <a:txBody>
                    <a:bodyPr/>
                    <a:lstStyle/>
                    <a:p>
                      <a:pPr algn="l" fontAlgn="ctr"/>
                      <a:r>
                        <a:rPr lang="en-US" sz="1100" b="0" i="0" u="none" strike="noStrike">
                          <a:solidFill>
                            <a:srgbClr val="000000"/>
                          </a:solidFill>
                          <a:effectLst/>
                          <a:latin typeface="Calibri" panose="020F0502020204030204" pitchFamily="34" charset="0"/>
                        </a:rPr>
                        <a:t>Outpatient Surgery</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 </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256033"/>
                  </a:ext>
                </a:extLst>
              </a:tr>
              <a:tr h="216056">
                <a:tc>
                  <a:txBody>
                    <a:bodyPr/>
                    <a:lstStyle/>
                    <a:p>
                      <a:pPr algn="l" fontAlgn="ctr"/>
                      <a:r>
                        <a:rPr lang="en-US" sz="1100" b="0" i="0" u="none" strike="noStrike">
                          <a:solidFill>
                            <a:srgbClr val="000000"/>
                          </a:solidFill>
                          <a:effectLst/>
                          <a:latin typeface="Calibri" panose="020F0502020204030204" pitchFamily="34" charset="0"/>
                        </a:rPr>
                        <a:t>Emergency Room</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80% after ded.</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70% after ded.</a:t>
                      </a:r>
                    </a:p>
                  </a:txBody>
                  <a:tcPr marL="4180" marR="4180" marT="4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739575"/>
                  </a:ext>
                </a:extLst>
              </a:tr>
            </a:tbl>
          </a:graphicData>
        </a:graphic>
      </p:graphicFrame>
      <p:sp>
        <p:nvSpPr>
          <p:cNvPr id="20" name="TextBox 19"/>
          <p:cNvSpPr txBox="1"/>
          <p:nvPr/>
        </p:nvSpPr>
        <p:spPr>
          <a:xfrm>
            <a:off x="123517" y="2031481"/>
            <a:ext cx="7620001" cy="738664"/>
          </a:xfrm>
          <a:prstGeom prst="rect">
            <a:avLst/>
          </a:prstGeom>
          <a:noFill/>
        </p:spPr>
        <p:txBody>
          <a:bodyPr wrap="square" rtlCol="0">
            <a:spAutoFit/>
          </a:bodyPr>
          <a:lstStyle/>
          <a:p>
            <a:pPr marL="171450" indent="-171450">
              <a:buFont typeface="Arial" panose="020B0604020202020204" pitchFamily="34" charset="0"/>
              <a:buChar char="•"/>
            </a:pPr>
            <a:r>
              <a:rPr lang="en-US" sz="1050" b="1" dirty="0"/>
              <a:t>Employees hired prior to 7/1/2020, </a:t>
            </a:r>
            <a:r>
              <a:rPr lang="en-US" sz="1050" dirty="0"/>
              <a:t>are eligible to enroll in all plans below, including the grandfathered plans: Horizon NJ Direct 10 and Horizon NJ Direct 15. The grandfathered plans follow the Chapter 78 Contribution Schedule.</a:t>
            </a:r>
          </a:p>
          <a:p>
            <a:pPr marL="171450" indent="-171450">
              <a:buFont typeface="Arial" panose="020B0604020202020204" pitchFamily="34" charset="0"/>
              <a:buChar char="•"/>
            </a:pPr>
            <a:r>
              <a:rPr lang="en-US" sz="1050" b="1" dirty="0"/>
              <a:t>Employees hired on 7/1/2020 or after</a:t>
            </a:r>
            <a:r>
              <a:rPr lang="en-US" sz="1050" dirty="0"/>
              <a:t>, are only eligible to enroll in the NJ Educators Health Plan or Garden State Health Plan. These plans are subject to the </a:t>
            </a:r>
            <a:r>
              <a:rPr lang="en-US" sz="1050" b="1" dirty="0"/>
              <a:t>Chapter 44 Contribution Schedule</a:t>
            </a:r>
            <a:r>
              <a:rPr lang="en-US" sz="1050" dirty="0"/>
              <a:t>.</a:t>
            </a:r>
          </a:p>
        </p:txBody>
      </p:sp>
    </p:spTree>
    <p:extLst>
      <p:ext uri="{BB962C8B-B14F-4D97-AF65-F5344CB8AC3E}">
        <p14:creationId xmlns:p14="http://schemas.microsoft.com/office/powerpoint/2010/main" val="35277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019674"/>
            <a:ext cx="7772400" cy="5038725"/>
          </a:xfrm>
          <a:prstGeom prst="rect">
            <a:avLst/>
          </a:prstGeom>
        </p:spPr>
      </p:pic>
      <p:sp>
        <p:nvSpPr>
          <p:cNvPr id="2" name="Slide Number Placeholder 1"/>
          <p:cNvSpPr>
            <a:spLocks noGrp="1"/>
          </p:cNvSpPr>
          <p:nvPr>
            <p:ph type="sldNum" sz="quarter" idx="7"/>
          </p:nvPr>
        </p:nvSpPr>
        <p:spPr/>
        <p:txBody>
          <a:bodyPr/>
          <a:lstStyle/>
          <a:p>
            <a:pPr marL="25400">
              <a:lnSpc>
                <a:spcPts val="1835"/>
              </a:lnSpc>
            </a:pPr>
            <a:fld id="{81D60167-4931-47E6-BA6A-407CBD079E47}" type="slidenum">
              <a:rPr lang="en-US" smtClean="0"/>
              <a:pPr marL="25400">
                <a:lnSpc>
                  <a:spcPts val="1835"/>
                </a:lnSpc>
              </a:pPr>
              <a:t>6</a:t>
            </a:fld>
            <a:endParaRPr lang="en-US" dirty="0"/>
          </a:p>
        </p:txBody>
      </p:sp>
      <p:pic>
        <p:nvPicPr>
          <p:cNvPr id="3" name="Picture 2"/>
          <p:cNvPicPr>
            <a:picLocks noChangeAspect="1"/>
          </p:cNvPicPr>
          <p:nvPr/>
        </p:nvPicPr>
        <p:blipFill>
          <a:blip r:embed="rId3"/>
          <a:stretch>
            <a:fillRect/>
          </a:stretch>
        </p:blipFill>
        <p:spPr>
          <a:xfrm>
            <a:off x="0" y="0"/>
            <a:ext cx="7772400" cy="5019675"/>
          </a:xfrm>
          <a:prstGeom prst="rect">
            <a:avLst/>
          </a:prstGeom>
        </p:spPr>
      </p:pic>
    </p:spTree>
    <p:extLst>
      <p:ext uri="{BB962C8B-B14F-4D97-AF65-F5344CB8AC3E}">
        <p14:creationId xmlns:p14="http://schemas.microsoft.com/office/powerpoint/2010/main" val="140778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0"/>
            <a:ext cx="7772400" cy="903188"/>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effectLst/>
              <a:uFillTx/>
              <a:latin typeface="+mn-lt"/>
              <a:ea typeface="+mn-ea"/>
              <a:cs typeface="+mn-cs"/>
              <a:sym typeface="Helvetica Neue Medium"/>
            </a:endParaRPr>
          </a:p>
        </p:txBody>
      </p:sp>
      <p:sp>
        <p:nvSpPr>
          <p:cNvPr id="7" name="Slide Number Placeholder 6"/>
          <p:cNvSpPr>
            <a:spLocks noGrp="1"/>
          </p:cNvSpPr>
          <p:nvPr>
            <p:ph type="sldNum" sz="quarter" idx="7"/>
          </p:nvPr>
        </p:nvSpPr>
        <p:spPr/>
        <p:txBody>
          <a:bodyPr/>
          <a:lstStyle/>
          <a:p>
            <a:pPr marL="25400">
              <a:lnSpc>
                <a:spcPts val="1835"/>
              </a:lnSpc>
            </a:pPr>
            <a:fld id="{81D60167-4931-47E6-BA6A-407CBD079E47}" type="slidenum">
              <a:rPr lang="en-US" smtClean="0"/>
              <a:t>7</a:t>
            </a:fld>
            <a:endParaRPr lang="en-US" dirty="0"/>
          </a:p>
        </p:txBody>
      </p:sp>
      <p:sp>
        <p:nvSpPr>
          <p:cNvPr id="4" name="TextBox 3"/>
          <p:cNvSpPr txBox="1"/>
          <p:nvPr/>
        </p:nvSpPr>
        <p:spPr>
          <a:xfrm>
            <a:off x="228600" y="79886"/>
            <a:ext cx="7543800" cy="823302"/>
          </a:xfrm>
          <a:prstGeom prst="rect">
            <a:avLst/>
          </a:prstGeom>
          <a:solidFill>
            <a:srgbClr val="182748"/>
          </a:solidFill>
        </p:spPr>
        <p:txBody>
          <a:bodyPr wrap="square" rtlCol="0">
            <a:spAutoFit/>
          </a:bodyPr>
          <a:lstStyle/>
          <a:p>
            <a:pPr marL="12700" algn="ctr">
              <a:lnSpc>
                <a:spcPts val="5700"/>
              </a:lnSpc>
              <a:spcBef>
                <a:spcPts val="100"/>
              </a:spcBef>
            </a:pPr>
            <a:r>
              <a:rPr lang="en-US" sz="4800" b="1" kern="0" spc="-85" dirty="0">
                <a:solidFill>
                  <a:schemeClr val="bg1"/>
                </a:solidFill>
              </a:rPr>
              <a:t>Prescription Drug Plans</a:t>
            </a:r>
            <a:endParaRPr lang="en-US" sz="4800" b="1" u="sng" kern="0" spc="-65" dirty="0">
              <a:solidFill>
                <a:schemeClr val="bg1"/>
              </a:solidFill>
              <a:uFill>
                <a:solidFill>
                  <a:srgbClr val="000000"/>
                </a:solidFill>
              </a:uFill>
            </a:endParaRPr>
          </a:p>
        </p:txBody>
      </p:sp>
      <p:sp>
        <p:nvSpPr>
          <p:cNvPr id="13" name="TextBox 12"/>
          <p:cNvSpPr txBox="1"/>
          <p:nvPr/>
        </p:nvSpPr>
        <p:spPr>
          <a:xfrm>
            <a:off x="3124200" y="1407152"/>
            <a:ext cx="381000" cy="369332"/>
          </a:xfrm>
          <a:prstGeom prst="rect">
            <a:avLst/>
          </a:prstGeom>
          <a:noFill/>
        </p:spPr>
        <p:txBody>
          <a:bodyPr wrap="square" rtlCol="0">
            <a:spAutoFit/>
          </a:bodyPr>
          <a:lstStyle/>
          <a:p>
            <a:r>
              <a:rPr lang="en-US" dirty="0">
                <a:solidFill>
                  <a:schemeClr val="bg1"/>
                </a:solidFill>
              </a:rPr>
              <a:t>*</a:t>
            </a:r>
          </a:p>
        </p:txBody>
      </p:sp>
      <p:sp>
        <p:nvSpPr>
          <p:cNvPr id="14" name="TextBox 13"/>
          <p:cNvSpPr txBox="1"/>
          <p:nvPr/>
        </p:nvSpPr>
        <p:spPr>
          <a:xfrm>
            <a:off x="1417035" y="1393414"/>
            <a:ext cx="381000" cy="369332"/>
          </a:xfrm>
          <a:prstGeom prst="rect">
            <a:avLst/>
          </a:prstGeom>
          <a:noFill/>
        </p:spPr>
        <p:txBody>
          <a:bodyPr wrap="square" rtlCol="0">
            <a:spAutoFit/>
          </a:bodyPr>
          <a:lstStyle/>
          <a:p>
            <a:r>
              <a:rPr lang="en-US" dirty="0">
                <a:solidFill>
                  <a:schemeClr val="bg1"/>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942558817"/>
              </p:ext>
            </p:extLst>
          </p:nvPr>
        </p:nvGraphicFramePr>
        <p:xfrm>
          <a:off x="260326" y="2005145"/>
          <a:ext cx="7391399" cy="4243255"/>
        </p:xfrm>
        <a:graphic>
          <a:graphicData uri="http://schemas.openxmlformats.org/drawingml/2006/table">
            <a:tbl>
              <a:tblPr/>
              <a:tblGrid>
                <a:gridCol w="1465255">
                  <a:extLst>
                    <a:ext uri="{9D8B030D-6E8A-4147-A177-3AD203B41FA5}">
                      <a16:colId xmlns:a16="http://schemas.microsoft.com/office/drawing/2014/main" val="556210420"/>
                    </a:ext>
                  </a:extLst>
                </a:gridCol>
                <a:gridCol w="1481536">
                  <a:extLst>
                    <a:ext uri="{9D8B030D-6E8A-4147-A177-3AD203B41FA5}">
                      <a16:colId xmlns:a16="http://schemas.microsoft.com/office/drawing/2014/main" val="1478400016"/>
                    </a:ext>
                  </a:extLst>
                </a:gridCol>
                <a:gridCol w="1481536">
                  <a:extLst>
                    <a:ext uri="{9D8B030D-6E8A-4147-A177-3AD203B41FA5}">
                      <a16:colId xmlns:a16="http://schemas.microsoft.com/office/drawing/2014/main" val="3671249623"/>
                    </a:ext>
                  </a:extLst>
                </a:gridCol>
                <a:gridCol w="1481536">
                  <a:extLst>
                    <a:ext uri="{9D8B030D-6E8A-4147-A177-3AD203B41FA5}">
                      <a16:colId xmlns:a16="http://schemas.microsoft.com/office/drawing/2014/main" val="925114062"/>
                    </a:ext>
                  </a:extLst>
                </a:gridCol>
                <a:gridCol w="1481536">
                  <a:extLst>
                    <a:ext uri="{9D8B030D-6E8A-4147-A177-3AD203B41FA5}">
                      <a16:colId xmlns:a16="http://schemas.microsoft.com/office/drawing/2014/main" val="1471770252"/>
                    </a:ext>
                  </a:extLst>
                </a:gridCol>
              </a:tblGrid>
              <a:tr h="876777">
                <a:tc>
                  <a:txBody>
                    <a:bodyPr/>
                    <a:lstStyle/>
                    <a:p>
                      <a:pPr algn="ctr" fontAlgn="ctr"/>
                      <a:r>
                        <a:rPr lang="en-US" sz="1200" b="1" i="0" u="none" strike="noStrike">
                          <a:solidFill>
                            <a:srgbClr val="FFFFFF"/>
                          </a:solidFill>
                          <a:effectLst/>
                          <a:latin typeface="Calibri" panose="020F0502020204030204" pitchFamily="34" charset="0"/>
                        </a:rPr>
                        <a:t>Prescription Plans</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FFFFFF"/>
                          </a:solidFill>
                          <a:effectLst/>
                          <a:latin typeface="Calibri" panose="020F0502020204030204" pitchFamily="34" charset="0"/>
                        </a:rPr>
                        <a:t>NJ Direct 10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FFFFFF"/>
                          </a:solidFill>
                          <a:effectLst/>
                          <a:latin typeface="Calibri" panose="020F0502020204030204" pitchFamily="34" charset="0"/>
                        </a:rPr>
                        <a:t>NJ Direct 15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FFFFFF"/>
                          </a:solidFill>
                          <a:effectLst/>
                          <a:latin typeface="Calibri" panose="020F0502020204030204" pitchFamily="34" charset="0"/>
                        </a:rPr>
                        <a:t>New Jersey Educators Prescription Plan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FFFFFF"/>
                          </a:solidFill>
                          <a:effectLst/>
                          <a:latin typeface="Calibri" panose="020F0502020204030204" pitchFamily="34" charset="0"/>
                        </a:rPr>
                        <a:t>Garden State Prescription Plan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179844934"/>
                  </a:ext>
                </a:extLst>
              </a:tr>
              <a:tr h="472612">
                <a:tc>
                  <a:txBody>
                    <a:bodyPr/>
                    <a:lstStyle/>
                    <a:p>
                      <a:pPr algn="ctr" fontAlgn="ctr"/>
                      <a:r>
                        <a:rPr lang="en-US" sz="1200" b="1" i="0" u="none" strike="noStrike" dirty="0">
                          <a:solidFill>
                            <a:srgbClr val="000000"/>
                          </a:solidFill>
                          <a:effectLst/>
                          <a:latin typeface="Calibri" panose="020F0502020204030204" pitchFamily="34" charset="0"/>
                        </a:rPr>
                        <a:t>Rx Deductible</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N/A</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N/A</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232692"/>
                  </a:ext>
                </a:extLst>
              </a:tr>
              <a:tr h="1241411">
                <a:tc>
                  <a:txBody>
                    <a:bodyPr/>
                    <a:lstStyle/>
                    <a:p>
                      <a:pPr algn="ctr" fontAlgn="ctr"/>
                      <a:r>
                        <a:rPr lang="en-US" sz="1200" b="1" i="0" u="none" strike="noStrike" dirty="0">
                          <a:solidFill>
                            <a:srgbClr val="000000"/>
                          </a:solidFill>
                          <a:effectLst/>
                          <a:latin typeface="Calibri" panose="020F0502020204030204" pitchFamily="34" charset="0"/>
                        </a:rPr>
                        <a:t>Retail Pharmacy</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Up to a 30-day supply</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Calibri" panose="020F0502020204030204" pitchFamily="34" charset="0"/>
                        </a:rPr>
                        <a:t>Generic - $3                         Preferred Brand - $10                                 Non-Preferred - $10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Calibri" panose="020F0502020204030204" pitchFamily="34" charset="0"/>
                        </a:rPr>
                        <a:t>Generic - $3                       Preferred Brand - $10                   Non-Preferred - $10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a:solidFill>
                            <a:srgbClr val="000000"/>
                          </a:solidFill>
                          <a:effectLst/>
                          <a:latin typeface="Calibri" panose="020F0502020204030204" pitchFamily="34" charset="0"/>
                        </a:rPr>
                        <a:t>Generic - $5              Preferred Brand - $10          Non-Preferred - Member pays difference.</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0" i="0" u="none" strike="noStrike" dirty="0">
                          <a:solidFill>
                            <a:srgbClr val="000000"/>
                          </a:solidFill>
                          <a:effectLst/>
                          <a:latin typeface="Calibri" panose="020F0502020204030204" pitchFamily="34" charset="0"/>
                        </a:rPr>
                        <a:t>Generic - $5                    Preferred Brand - $10             Non-Preferred - Member pays difference.</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4556183"/>
                  </a:ext>
                </a:extLst>
              </a:tr>
              <a:tr h="1219200">
                <a:tc>
                  <a:txBody>
                    <a:bodyPr/>
                    <a:lstStyle/>
                    <a:p>
                      <a:pPr algn="ctr" fontAlgn="ctr"/>
                      <a:r>
                        <a:rPr lang="en-US" sz="1200" b="1" i="0" u="none" strike="noStrike" dirty="0">
                          <a:solidFill>
                            <a:srgbClr val="000000"/>
                          </a:solidFill>
                          <a:effectLst/>
                          <a:latin typeface="Calibri" panose="020F0502020204030204" pitchFamily="34" charset="0"/>
                        </a:rPr>
                        <a:t>Mail Order</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Up to a 90-day supply</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Generic - $5                       Preferred Brand - $15         Non-Preferred - $15</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Generic - $5                Preferred Brand - $15         Non-Preferred - $15</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Generic - $10                    Preferred Brand - $20            Non-Preferred - Member pays difference.</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Generic - $10             Preferred Brand - $20         Non-Preferred - Member pays difference.</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139378"/>
                  </a:ext>
                </a:extLst>
              </a:tr>
              <a:tr h="433255">
                <a:tc>
                  <a:txBody>
                    <a:bodyPr/>
                    <a:lstStyle/>
                    <a:p>
                      <a:pPr algn="ctr" fontAlgn="ctr"/>
                      <a:r>
                        <a:rPr lang="en-US" sz="1200" b="1" i="0" u="none" strike="noStrike" dirty="0">
                          <a:solidFill>
                            <a:srgbClr val="000000"/>
                          </a:solidFill>
                          <a:effectLst/>
                          <a:latin typeface="Calibri" panose="020F0502020204030204" pitchFamily="34" charset="0"/>
                        </a:rPr>
                        <a:t>Formulary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0" i="0" u="none" strike="noStrike" dirty="0">
                          <a:solidFill>
                            <a:srgbClr val="000000"/>
                          </a:solidFill>
                          <a:effectLst/>
                          <a:latin typeface="Calibri" panose="020F0502020204030204" pitchFamily="34" charset="0"/>
                        </a:rPr>
                        <a:t>Classic Formulary</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dirty="0">
                        <a:solidFill>
                          <a:srgbClr val="000000"/>
                        </a:solidFill>
                        <a:effectLst/>
                        <a:latin typeface="Calibri" panose="020F0502020204030204" pitchFamily="34" charset="0"/>
                      </a:endParaRP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0" i="0" u="none" strike="noStrike" dirty="0">
                          <a:solidFill>
                            <a:srgbClr val="000000"/>
                          </a:solidFill>
                          <a:effectLst/>
                          <a:latin typeface="Calibri" panose="020F0502020204030204" pitchFamily="34" charset="0"/>
                        </a:rPr>
                        <a:t>Net Results Enhanced Formulary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dirty="0">
                        <a:solidFill>
                          <a:srgbClr val="000000"/>
                        </a:solidFill>
                        <a:effectLst/>
                        <a:latin typeface="Calibri" panose="020F0502020204030204" pitchFamily="34" charset="0"/>
                      </a:endParaRP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152336"/>
                  </a:ext>
                </a:extLst>
              </a:tr>
            </a:tbl>
          </a:graphicData>
        </a:graphic>
      </p:graphicFrame>
      <p:sp>
        <p:nvSpPr>
          <p:cNvPr id="17" name="TextBox 16"/>
          <p:cNvSpPr txBox="1"/>
          <p:nvPr/>
        </p:nvSpPr>
        <p:spPr>
          <a:xfrm>
            <a:off x="4250033" y="6327088"/>
            <a:ext cx="3522367" cy="2646878"/>
          </a:xfrm>
          <a:prstGeom prst="rect">
            <a:avLst/>
          </a:prstGeom>
          <a:noFill/>
        </p:spPr>
        <p:txBody>
          <a:bodyPr wrap="square" rtlCol="0" anchor="ctr">
            <a:spAutoFit/>
          </a:bodyPr>
          <a:lstStyle/>
          <a:p>
            <a:pPr marL="12700">
              <a:lnSpc>
                <a:spcPct val="100000"/>
              </a:lnSpc>
            </a:pPr>
            <a:r>
              <a:rPr lang="en-US" sz="1400" b="1" dirty="0">
                <a:solidFill>
                  <a:srgbClr val="002060"/>
                </a:solidFill>
              </a:rPr>
              <a:t>Save</a:t>
            </a:r>
            <a:r>
              <a:rPr lang="en-US" sz="1400" b="1" spc="-80" dirty="0">
                <a:solidFill>
                  <a:srgbClr val="002060"/>
                </a:solidFill>
              </a:rPr>
              <a:t> </a:t>
            </a:r>
            <a:r>
              <a:rPr lang="en-US" sz="1400" b="1" spc="50" dirty="0">
                <a:solidFill>
                  <a:srgbClr val="002060"/>
                </a:solidFill>
                <a:cs typeface="Times New Roman"/>
              </a:rPr>
              <a:t>on </a:t>
            </a:r>
            <a:r>
              <a:rPr lang="en-US" sz="1400" b="1" spc="15" dirty="0">
                <a:solidFill>
                  <a:srgbClr val="002060"/>
                </a:solidFill>
                <a:cs typeface="Times New Roman"/>
              </a:rPr>
              <a:t>your </a:t>
            </a:r>
            <a:r>
              <a:rPr lang="en-US" sz="1400" b="1" spc="10" dirty="0">
                <a:solidFill>
                  <a:srgbClr val="002060"/>
                </a:solidFill>
                <a:cs typeface="Times New Roman"/>
              </a:rPr>
              <a:t>prescriptions </a:t>
            </a:r>
            <a:r>
              <a:rPr lang="en-US" sz="1400" b="1" spc="5" dirty="0">
                <a:solidFill>
                  <a:srgbClr val="002060"/>
                </a:solidFill>
                <a:cs typeface="Times New Roman"/>
              </a:rPr>
              <a:t>with </a:t>
            </a:r>
            <a:r>
              <a:rPr lang="en-US" sz="1400" b="1" spc="-20" dirty="0">
                <a:solidFill>
                  <a:srgbClr val="002060"/>
                </a:solidFill>
                <a:cs typeface="Times New Roman"/>
              </a:rPr>
              <a:t>Mail</a:t>
            </a:r>
            <a:r>
              <a:rPr lang="en-US" sz="1400" b="1" spc="-290" dirty="0">
                <a:solidFill>
                  <a:srgbClr val="002060"/>
                </a:solidFill>
                <a:cs typeface="Times New Roman"/>
              </a:rPr>
              <a:t> </a:t>
            </a:r>
            <a:r>
              <a:rPr lang="en-US" sz="1400" b="1" spc="35" dirty="0">
                <a:solidFill>
                  <a:srgbClr val="002060"/>
                </a:solidFill>
                <a:cs typeface="Times New Roman"/>
              </a:rPr>
              <a:t>Order</a:t>
            </a:r>
          </a:p>
          <a:p>
            <a:pPr marL="12700">
              <a:lnSpc>
                <a:spcPct val="100000"/>
              </a:lnSpc>
            </a:pPr>
            <a:endParaRPr lang="en-US" sz="1000" dirty="0"/>
          </a:p>
          <a:p>
            <a:pPr marL="12700">
              <a:lnSpc>
                <a:spcPct val="100000"/>
              </a:lnSpc>
            </a:pPr>
            <a:r>
              <a:rPr lang="en-US" sz="1200" dirty="0">
                <a:cs typeface="Times New Roman"/>
              </a:rPr>
              <a:t>Using the mail order program for your maintenance medications will save you money. You will receive </a:t>
            </a:r>
            <a:r>
              <a:rPr lang="en-US" sz="1200" b="1" dirty="0">
                <a:cs typeface="Times New Roman"/>
              </a:rPr>
              <a:t>up to a 90-day (3-month) supply</a:t>
            </a:r>
            <a:r>
              <a:rPr lang="en-US" sz="1200" dirty="0">
                <a:cs typeface="Times New Roman"/>
              </a:rPr>
              <a:t> for less than the retail copays. </a:t>
            </a:r>
          </a:p>
          <a:p>
            <a:pPr marL="12700">
              <a:lnSpc>
                <a:spcPct val="100000"/>
              </a:lnSpc>
            </a:pPr>
            <a:endParaRPr lang="en-US" sz="1200" dirty="0">
              <a:cs typeface="Times New Roman"/>
            </a:endParaRPr>
          </a:p>
          <a:p>
            <a:pPr marL="12700">
              <a:lnSpc>
                <a:spcPct val="100000"/>
              </a:lnSpc>
            </a:pPr>
            <a:r>
              <a:rPr lang="en-US" sz="1200" dirty="0">
                <a:cs typeface="Times New Roman"/>
              </a:rPr>
              <a:t>In addition to the savings, your prescriptions will be delivered right your home. </a:t>
            </a:r>
          </a:p>
          <a:p>
            <a:pPr marL="12700">
              <a:lnSpc>
                <a:spcPct val="100000"/>
              </a:lnSpc>
            </a:pPr>
            <a:endParaRPr lang="en-US" sz="1200" dirty="0">
              <a:cs typeface="Times New Roman"/>
            </a:endParaRPr>
          </a:p>
          <a:p>
            <a:pPr marL="12700">
              <a:lnSpc>
                <a:spcPct val="100000"/>
              </a:lnSpc>
            </a:pPr>
            <a:r>
              <a:rPr lang="en-US" sz="1200" b="1" dirty="0">
                <a:cs typeface="Times New Roman"/>
              </a:rPr>
              <a:t>For mail order information via Fast Start call 800.875.0867.</a:t>
            </a:r>
          </a:p>
          <a:p>
            <a:pPr marL="12700">
              <a:lnSpc>
                <a:spcPct val="100000"/>
              </a:lnSpc>
            </a:pPr>
            <a:endParaRPr lang="en-US" sz="1100" b="1" dirty="0">
              <a:cs typeface="Times New Roman"/>
            </a:endParaRPr>
          </a:p>
          <a:p>
            <a:pPr marL="12700">
              <a:lnSpc>
                <a:spcPct val="100000"/>
              </a:lnSpc>
            </a:pPr>
            <a:endParaRPr lang="en-US" sz="1100" b="1" dirty="0">
              <a:cs typeface="Times New Roman"/>
            </a:endParaRPr>
          </a:p>
        </p:txBody>
      </p:sp>
      <p:sp>
        <p:nvSpPr>
          <p:cNvPr id="6" name="TextBox 5"/>
          <p:cNvSpPr txBox="1"/>
          <p:nvPr/>
        </p:nvSpPr>
        <p:spPr>
          <a:xfrm>
            <a:off x="228599" y="987738"/>
            <a:ext cx="7391399" cy="938719"/>
          </a:xfrm>
          <a:prstGeom prst="rect">
            <a:avLst/>
          </a:prstGeom>
          <a:noFill/>
        </p:spPr>
        <p:txBody>
          <a:bodyPr wrap="square" rtlCol="0">
            <a:spAutoFit/>
          </a:bodyPr>
          <a:lstStyle/>
          <a:p>
            <a:r>
              <a:rPr lang="en-US" sz="1100" b="1" dirty="0"/>
              <a:t>Employees hired prior to 7/1/2020</a:t>
            </a:r>
            <a:r>
              <a:rPr lang="en-US" sz="1100" dirty="0"/>
              <a:t>, are eligible to enroll in all Rx plans above, including the grandfathered Rx plans: Horizon NJ Direct 10 and Horizon NJ Direct 15. The grandfathered plans follow the </a:t>
            </a:r>
            <a:r>
              <a:rPr lang="en-US" sz="1100" b="1" dirty="0"/>
              <a:t>Chapter 78 Contribution Schedule.</a:t>
            </a:r>
          </a:p>
          <a:p>
            <a:endParaRPr lang="en-US" sz="1100" b="1" dirty="0"/>
          </a:p>
          <a:p>
            <a:r>
              <a:rPr lang="en-US" sz="1100" b="1" dirty="0"/>
              <a:t>Employees hired on 7/1/2020 or after</a:t>
            </a:r>
            <a:r>
              <a:rPr lang="en-US" sz="1100" dirty="0"/>
              <a:t>, are only eligible to enroll in the NJ Educators Rx Plan or Garden State Rx Plan. These plans are subject to the </a:t>
            </a:r>
            <a:r>
              <a:rPr lang="en-US" sz="1100" b="1" dirty="0"/>
              <a:t>Chapter 44 Contribution Schedule</a:t>
            </a:r>
            <a:r>
              <a:rPr lang="en-US" sz="1100" dirty="0"/>
              <a:t>.</a:t>
            </a:r>
          </a:p>
        </p:txBody>
      </p:sp>
      <p:sp>
        <p:nvSpPr>
          <p:cNvPr id="20" name="TextBox 19"/>
          <p:cNvSpPr txBox="1"/>
          <p:nvPr/>
        </p:nvSpPr>
        <p:spPr>
          <a:xfrm>
            <a:off x="228599" y="6327088"/>
            <a:ext cx="4032505" cy="3785652"/>
          </a:xfrm>
          <a:prstGeom prst="rect">
            <a:avLst/>
          </a:prstGeom>
          <a:noFill/>
        </p:spPr>
        <p:txBody>
          <a:bodyPr wrap="square" rtlCol="0">
            <a:spAutoFit/>
          </a:bodyPr>
          <a:lstStyle/>
          <a:p>
            <a:r>
              <a:rPr lang="en-US" sz="1400" b="1" dirty="0">
                <a:solidFill>
                  <a:srgbClr val="002060"/>
                </a:solidFill>
              </a:rPr>
              <a:t>Specialty Pharmacy </a:t>
            </a:r>
          </a:p>
          <a:p>
            <a:endParaRPr lang="en-US" sz="1100" dirty="0"/>
          </a:p>
          <a:p>
            <a:pPr marL="171450" indent="-171450">
              <a:buFont typeface="Arial" panose="020B0604020202020204" pitchFamily="34" charset="0"/>
              <a:buChar char="•"/>
            </a:pPr>
            <a:r>
              <a:rPr lang="en-US" sz="1200" dirty="0"/>
              <a:t>Members who use specialty pharmaceuticals have unique needs relating to the management of their diseases and the therapies associated with them.</a:t>
            </a:r>
          </a:p>
          <a:p>
            <a:pPr marL="171450" indent="-171450">
              <a:buFont typeface="Arial" panose="020B0604020202020204" pitchFamily="34" charset="0"/>
              <a:buChar char="•"/>
            </a:pPr>
            <a:r>
              <a:rPr lang="en-US" sz="1200" dirty="0"/>
              <a:t>To assist members who are taking a specialty pharmaceutical, Horizon BCBSNJ has contracted with pharmacies that specialize in these therapies. In addition to a high level of service, drug-/disease-specific education and support, these pharmacies provide:</a:t>
            </a:r>
          </a:p>
          <a:p>
            <a:pPr marL="628650" lvl="1" indent="-171450">
              <a:buFont typeface="Arial" panose="020B0604020202020204" pitchFamily="34" charset="0"/>
              <a:buChar char="•"/>
            </a:pPr>
            <a:r>
              <a:rPr lang="en-US" sz="1200" dirty="0"/>
              <a:t>Personal attention from a pharmacist-led team to provide condition-specific education, medication administration instruction and advice to help manage therapy.</a:t>
            </a:r>
          </a:p>
          <a:p>
            <a:pPr marL="628650" lvl="1" indent="-171450">
              <a:buFont typeface="Arial" panose="020B0604020202020204" pitchFamily="34" charset="0"/>
              <a:buChar char="•"/>
            </a:pPr>
            <a:r>
              <a:rPr lang="en-US" sz="1200" dirty="0"/>
              <a:t>Claims assistance to help determine individual coverage and file the necessary paperwork.</a:t>
            </a:r>
          </a:p>
          <a:p>
            <a:pPr marL="628650" lvl="1" indent="-171450">
              <a:buFont typeface="Arial" panose="020B0604020202020204" pitchFamily="34" charset="0"/>
              <a:buChar char="•"/>
            </a:pPr>
            <a:r>
              <a:rPr lang="en-US" sz="1200" dirty="0"/>
              <a:t>Easy access to pharmacists and other health experts 24 hours a day, seven days a week.</a:t>
            </a:r>
          </a:p>
          <a:p>
            <a:pPr marL="628650" lvl="1" indent="-171450">
              <a:buFont typeface="Arial" panose="020B0604020202020204" pitchFamily="34" charset="0"/>
              <a:buChar char="•"/>
            </a:pPr>
            <a:r>
              <a:rPr lang="en-US" sz="1200" dirty="0"/>
              <a:t>Informative condition-specific materials.</a:t>
            </a:r>
          </a:p>
          <a:p>
            <a:pPr marL="171450" indent="-171450">
              <a:buFont typeface="Arial" panose="020B0604020202020204" pitchFamily="34" charset="0"/>
              <a:buChar char="•"/>
            </a:pPr>
            <a:endParaRPr lang="en-US" sz="1100" dirty="0"/>
          </a:p>
        </p:txBody>
      </p:sp>
    </p:spTree>
    <p:extLst>
      <p:ext uri="{BB962C8B-B14F-4D97-AF65-F5344CB8AC3E}">
        <p14:creationId xmlns:p14="http://schemas.microsoft.com/office/powerpoint/2010/main" val="231042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903188"/>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sym typeface="Helvetica Neue Medium"/>
            </a:endParaRPr>
          </a:p>
        </p:txBody>
      </p:sp>
      <p:sp>
        <p:nvSpPr>
          <p:cNvPr id="13" name="object 13"/>
          <p:cNvSpPr txBox="1">
            <a:spLocks noGrp="1"/>
          </p:cNvSpPr>
          <p:nvPr>
            <p:ph type="body" idx="1"/>
          </p:nvPr>
        </p:nvSpPr>
        <p:spPr>
          <a:xfrm>
            <a:off x="228600" y="746802"/>
            <a:ext cx="8594718" cy="1655453"/>
          </a:xfrm>
          <a:prstGeom prst="rect">
            <a:avLst/>
          </a:prstGeom>
        </p:spPr>
        <p:txBody>
          <a:bodyPr vert="horz" wrap="square" lIns="0" tIns="76835" rIns="0" bIns="0" rtlCol="0">
            <a:spAutoFit/>
          </a:bodyPr>
          <a:lstStyle/>
          <a:p>
            <a:pPr>
              <a:lnSpc>
                <a:spcPct val="100000"/>
              </a:lnSpc>
              <a:spcBef>
                <a:spcPts val="65"/>
              </a:spcBef>
            </a:pPr>
            <a:endParaRPr sz="1600" spc="-220" dirty="0">
              <a:solidFill>
                <a:schemeClr val="tx1"/>
              </a:solidFill>
            </a:endParaRPr>
          </a:p>
          <a:p>
            <a:pPr marL="12700">
              <a:lnSpc>
                <a:spcPct val="100000"/>
              </a:lnSpc>
            </a:pPr>
            <a:r>
              <a:rPr sz="1600" b="1" spc="-80" dirty="0">
                <a:solidFill>
                  <a:schemeClr val="tx1"/>
                </a:solidFill>
                <a:latin typeface="Calibri" panose="020F0502020204030204" pitchFamily="34" charset="0"/>
                <a:cs typeface="Calibri" panose="020F0502020204030204" pitchFamily="34" charset="0"/>
              </a:rPr>
              <a:t>Save </a:t>
            </a:r>
            <a:r>
              <a:rPr sz="1600" i="0" spc="50" dirty="0">
                <a:solidFill>
                  <a:schemeClr val="tx1"/>
                </a:solidFill>
                <a:latin typeface="Calibri" panose="020F0502020204030204" pitchFamily="34" charset="0"/>
                <a:cs typeface="Calibri" panose="020F0502020204030204" pitchFamily="34" charset="0"/>
              </a:rPr>
              <a:t>on </a:t>
            </a:r>
            <a:r>
              <a:rPr sz="1600" i="0" spc="15" dirty="0">
                <a:solidFill>
                  <a:schemeClr val="tx1"/>
                </a:solidFill>
                <a:latin typeface="Calibri" panose="020F0502020204030204" pitchFamily="34" charset="0"/>
                <a:cs typeface="Calibri" panose="020F0502020204030204" pitchFamily="34" charset="0"/>
              </a:rPr>
              <a:t>your </a:t>
            </a:r>
            <a:r>
              <a:rPr sz="1600" i="0" spc="10" dirty="0">
                <a:solidFill>
                  <a:schemeClr val="tx1"/>
                </a:solidFill>
                <a:latin typeface="Calibri" panose="020F0502020204030204" pitchFamily="34" charset="0"/>
                <a:cs typeface="Calibri" panose="020F0502020204030204" pitchFamily="34" charset="0"/>
              </a:rPr>
              <a:t>prescriptions </a:t>
            </a:r>
            <a:r>
              <a:rPr sz="1600" i="0" spc="5" dirty="0">
                <a:solidFill>
                  <a:schemeClr val="tx1"/>
                </a:solidFill>
                <a:latin typeface="Calibri" panose="020F0502020204030204" pitchFamily="34" charset="0"/>
                <a:cs typeface="Calibri" panose="020F0502020204030204" pitchFamily="34" charset="0"/>
              </a:rPr>
              <a:t>with </a:t>
            </a:r>
            <a:r>
              <a:rPr sz="1600" i="0" spc="-20" dirty="0">
                <a:solidFill>
                  <a:schemeClr val="tx1"/>
                </a:solidFill>
                <a:latin typeface="Calibri" panose="020F0502020204030204" pitchFamily="34" charset="0"/>
                <a:cs typeface="Calibri" panose="020F0502020204030204" pitchFamily="34" charset="0"/>
              </a:rPr>
              <a:t>Mail</a:t>
            </a:r>
            <a:r>
              <a:rPr sz="1600" i="0" spc="-290" dirty="0">
                <a:solidFill>
                  <a:schemeClr val="tx1"/>
                </a:solidFill>
                <a:latin typeface="Calibri" panose="020F0502020204030204" pitchFamily="34" charset="0"/>
                <a:cs typeface="Calibri" panose="020F0502020204030204" pitchFamily="34" charset="0"/>
              </a:rPr>
              <a:t> </a:t>
            </a:r>
            <a:r>
              <a:rPr sz="1600" i="0" spc="35" dirty="0">
                <a:solidFill>
                  <a:schemeClr val="tx1"/>
                </a:solidFill>
                <a:latin typeface="Calibri" panose="020F0502020204030204" pitchFamily="34" charset="0"/>
                <a:cs typeface="Calibri" panose="020F0502020204030204" pitchFamily="34" charset="0"/>
              </a:rPr>
              <a:t>Order</a:t>
            </a:r>
            <a:r>
              <a:rPr lang="en-US" sz="1600" i="0" spc="35" dirty="0">
                <a:solidFill>
                  <a:schemeClr val="tx1"/>
                </a:solidFill>
                <a:latin typeface="Calibri" panose="020F0502020204030204" pitchFamily="34" charset="0"/>
                <a:cs typeface="Calibri" panose="020F0502020204030204" pitchFamily="34" charset="0"/>
              </a:rPr>
              <a:t> through Amazon Pharmacy</a:t>
            </a:r>
            <a:endParaRPr sz="1600" dirty="0">
              <a:solidFill>
                <a:schemeClr val="tx1"/>
              </a:solidFill>
              <a:latin typeface="Calibri" panose="020F0502020204030204" pitchFamily="34" charset="0"/>
              <a:cs typeface="Calibri" panose="020F0502020204030204" pitchFamily="34" charset="0"/>
            </a:endParaRPr>
          </a:p>
          <a:p>
            <a:pPr marL="25400" marR="1395095">
              <a:lnSpc>
                <a:spcPct val="105000"/>
              </a:lnSpc>
              <a:spcBef>
                <a:spcPts val="15"/>
              </a:spcBef>
            </a:pPr>
            <a:r>
              <a:rPr sz="1200" i="0" spc="-15" dirty="0">
                <a:solidFill>
                  <a:schemeClr val="tx1"/>
                </a:solidFill>
                <a:latin typeface="+mn-lt"/>
                <a:cs typeface="Arial"/>
              </a:rPr>
              <a:t>Using </a:t>
            </a:r>
            <a:r>
              <a:rPr sz="1200" i="0" spc="15" dirty="0">
                <a:solidFill>
                  <a:schemeClr val="tx1"/>
                </a:solidFill>
                <a:latin typeface="+mn-lt"/>
                <a:cs typeface="Arial"/>
              </a:rPr>
              <a:t>the </a:t>
            </a:r>
            <a:r>
              <a:rPr sz="1200" i="0" dirty="0">
                <a:solidFill>
                  <a:schemeClr val="tx1"/>
                </a:solidFill>
                <a:latin typeface="+mn-lt"/>
                <a:cs typeface="Arial"/>
              </a:rPr>
              <a:t>mail </a:t>
            </a:r>
            <a:r>
              <a:rPr sz="1200" i="0" spc="10" dirty="0">
                <a:solidFill>
                  <a:schemeClr val="tx1"/>
                </a:solidFill>
                <a:latin typeface="+mn-lt"/>
                <a:cs typeface="Arial"/>
              </a:rPr>
              <a:t>order program </a:t>
            </a:r>
            <a:r>
              <a:rPr sz="1200" i="0" spc="15" dirty="0">
                <a:solidFill>
                  <a:schemeClr val="tx1"/>
                </a:solidFill>
                <a:latin typeface="+mn-lt"/>
                <a:cs typeface="Arial"/>
              </a:rPr>
              <a:t>for </a:t>
            </a:r>
            <a:r>
              <a:rPr sz="1200" i="0" spc="-5" dirty="0">
                <a:solidFill>
                  <a:schemeClr val="tx1"/>
                </a:solidFill>
                <a:latin typeface="+mn-lt"/>
                <a:cs typeface="Arial"/>
              </a:rPr>
              <a:t>your maintenance </a:t>
            </a:r>
            <a:r>
              <a:rPr sz="1200" i="0" dirty="0">
                <a:solidFill>
                  <a:schemeClr val="tx1"/>
                </a:solidFill>
                <a:latin typeface="+mn-lt"/>
                <a:cs typeface="Arial"/>
              </a:rPr>
              <a:t>medications </a:t>
            </a:r>
            <a:r>
              <a:rPr sz="1200" i="0" spc="10" dirty="0">
                <a:solidFill>
                  <a:schemeClr val="tx1"/>
                </a:solidFill>
                <a:latin typeface="+mn-lt"/>
                <a:cs typeface="Arial"/>
              </a:rPr>
              <a:t>will </a:t>
            </a:r>
            <a:r>
              <a:rPr sz="1200" i="0" spc="-40" dirty="0">
                <a:solidFill>
                  <a:schemeClr val="tx1"/>
                </a:solidFill>
                <a:latin typeface="+mn-lt"/>
                <a:cs typeface="Arial"/>
              </a:rPr>
              <a:t>save </a:t>
            </a:r>
            <a:r>
              <a:rPr sz="1200" i="0" dirty="0">
                <a:solidFill>
                  <a:schemeClr val="tx1"/>
                </a:solidFill>
                <a:latin typeface="+mn-lt"/>
                <a:cs typeface="Arial"/>
              </a:rPr>
              <a:t>you money. </a:t>
            </a:r>
            <a:r>
              <a:rPr sz="1200" i="0" spc="-25" dirty="0">
                <a:solidFill>
                  <a:schemeClr val="tx1"/>
                </a:solidFill>
                <a:latin typeface="+mn-lt"/>
                <a:cs typeface="Arial"/>
              </a:rPr>
              <a:t>You  </a:t>
            </a:r>
            <a:r>
              <a:rPr sz="1200" i="0" spc="10" dirty="0">
                <a:solidFill>
                  <a:schemeClr val="tx1"/>
                </a:solidFill>
                <a:latin typeface="+mn-lt"/>
                <a:cs typeface="Arial"/>
              </a:rPr>
              <a:t>will </a:t>
            </a:r>
            <a:r>
              <a:rPr sz="1200" i="0" spc="-10" dirty="0">
                <a:solidFill>
                  <a:schemeClr val="tx1"/>
                </a:solidFill>
                <a:latin typeface="+mn-lt"/>
                <a:cs typeface="Arial"/>
              </a:rPr>
              <a:t>receive</a:t>
            </a:r>
            <a:r>
              <a:rPr lang="en-US" sz="1200" i="0" spc="-10" dirty="0">
                <a:solidFill>
                  <a:schemeClr val="tx1"/>
                </a:solidFill>
                <a:latin typeface="+mn-lt"/>
                <a:cs typeface="Arial"/>
              </a:rPr>
              <a:t> </a:t>
            </a:r>
            <a:r>
              <a:rPr sz="1200" b="1" i="0" spc="-10" dirty="0">
                <a:solidFill>
                  <a:schemeClr val="tx1"/>
                </a:solidFill>
                <a:latin typeface="+mn-lt"/>
                <a:cs typeface="Arial"/>
              </a:rPr>
              <a:t>up</a:t>
            </a:r>
            <a:r>
              <a:rPr lang="en-US" sz="1200" b="1" i="0" spc="-10" dirty="0">
                <a:solidFill>
                  <a:schemeClr val="tx1"/>
                </a:solidFill>
                <a:latin typeface="+mn-lt"/>
                <a:cs typeface="Arial"/>
              </a:rPr>
              <a:t> </a:t>
            </a:r>
            <a:r>
              <a:rPr sz="1200" b="1" i="0" spc="25" dirty="0">
                <a:solidFill>
                  <a:schemeClr val="tx1"/>
                </a:solidFill>
                <a:latin typeface="+mn-lt"/>
                <a:cs typeface="Arial"/>
              </a:rPr>
              <a:t>to </a:t>
            </a:r>
            <a:r>
              <a:rPr sz="1200" b="1" i="0" spc="-25" dirty="0">
                <a:solidFill>
                  <a:schemeClr val="tx1"/>
                </a:solidFill>
                <a:latin typeface="+mn-lt"/>
                <a:cs typeface="Arial"/>
              </a:rPr>
              <a:t>a </a:t>
            </a:r>
            <a:r>
              <a:rPr sz="1200" b="1" i="0" dirty="0">
                <a:solidFill>
                  <a:schemeClr val="tx1"/>
                </a:solidFill>
                <a:latin typeface="+mn-lt"/>
                <a:cs typeface="Arial"/>
              </a:rPr>
              <a:t>90-day </a:t>
            </a:r>
            <a:r>
              <a:rPr sz="1200" b="1" i="0" spc="-15" dirty="0">
                <a:solidFill>
                  <a:schemeClr val="tx1"/>
                </a:solidFill>
                <a:latin typeface="+mn-lt"/>
                <a:cs typeface="Arial"/>
              </a:rPr>
              <a:t>(3-month) </a:t>
            </a:r>
            <a:r>
              <a:rPr sz="1200" b="1" i="0" spc="-30" dirty="0">
                <a:solidFill>
                  <a:schemeClr val="tx1"/>
                </a:solidFill>
                <a:latin typeface="+mn-lt"/>
                <a:cs typeface="Arial"/>
              </a:rPr>
              <a:t>supply </a:t>
            </a:r>
            <a:r>
              <a:rPr sz="1200" i="0" spc="15" dirty="0">
                <a:solidFill>
                  <a:schemeClr val="tx1"/>
                </a:solidFill>
                <a:latin typeface="+mn-lt"/>
                <a:cs typeface="Arial"/>
              </a:rPr>
              <a:t>for </a:t>
            </a:r>
            <a:r>
              <a:rPr sz="1200" i="0" spc="-40" dirty="0">
                <a:solidFill>
                  <a:schemeClr val="tx1"/>
                </a:solidFill>
                <a:latin typeface="+mn-lt"/>
                <a:cs typeface="Arial"/>
              </a:rPr>
              <a:t>less </a:t>
            </a:r>
            <a:r>
              <a:rPr sz="1200" i="0" dirty="0">
                <a:solidFill>
                  <a:schemeClr val="tx1"/>
                </a:solidFill>
                <a:latin typeface="+mn-lt"/>
                <a:cs typeface="Arial"/>
              </a:rPr>
              <a:t>than </a:t>
            </a:r>
            <a:r>
              <a:rPr sz="1200" i="0" spc="15" dirty="0">
                <a:solidFill>
                  <a:schemeClr val="tx1"/>
                </a:solidFill>
                <a:latin typeface="+mn-lt"/>
                <a:cs typeface="Arial"/>
              </a:rPr>
              <a:t>the </a:t>
            </a:r>
            <a:r>
              <a:rPr sz="1200" i="0" spc="5" dirty="0">
                <a:solidFill>
                  <a:schemeClr val="tx1"/>
                </a:solidFill>
                <a:latin typeface="+mn-lt"/>
                <a:cs typeface="Arial"/>
              </a:rPr>
              <a:t>retail</a:t>
            </a:r>
            <a:r>
              <a:rPr sz="1200" i="0" spc="200" dirty="0">
                <a:solidFill>
                  <a:schemeClr val="tx1"/>
                </a:solidFill>
                <a:latin typeface="+mn-lt"/>
                <a:cs typeface="Arial"/>
              </a:rPr>
              <a:t> </a:t>
            </a:r>
            <a:r>
              <a:rPr sz="1200" i="0" spc="-10" dirty="0">
                <a:solidFill>
                  <a:schemeClr val="tx1"/>
                </a:solidFill>
                <a:latin typeface="+mn-lt"/>
                <a:cs typeface="Arial"/>
              </a:rPr>
              <a:t>copays.</a:t>
            </a:r>
            <a:endParaRPr sz="1200" dirty="0">
              <a:solidFill>
                <a:schemeClr val="tx1"/>
              </a:solidFill>
              <a:latin typeface="+mn-lt"/>
              <a:cs typeface="Arial"/>
            </a:endParaRPr>
          </a:p>
          <a:p>
            <a:pPr marL="25400">
              <a:lnSpc>
                <a:spcPct val="100000"/>
              </a:lnSpc>
              <a:spcBef>
                <a:spcPts val="85"/>
              </a:spcBef>
            </a:pPr>
            <a:r>
              <a:rPr sz="1200" i="0" spc="-10" dirty="0">
                <a:solidFill>
                  <a:schemeClr val="tx1"/>
                </a:solidFill>
                <a:latin typeface="+mn-lt"/>
                <a:cs typeface="Arial"/>
              </a:rPr>
              <a:t>In </a:t>
            </a:r>
            <a:r>
              <a:rPr sz="1200" i="0" spc="25" dirty="0">
                <a:solidFill>
                  <a:schemeClr val="tx1"/>
                </a:solidFill>
                <a:latin typeface="+mn-lt"/>
                <a:cs typeface="Arial"/>
              </a:rPr>
              <a:t>addition </a:t>
            </a:r>
            <a:r>
              <a:rPr sz="1200" i="0" spc="45" dirty="0">
                <a:solidFill>
                  <a:schemeClr val="tx1"/>
                </a:solidFill>
                <a:latin typeface="+mn-lt"/>
                <a:cs typeface="Arial"/>
              </a:rPr>
              <a:t>to </a:t>
            </a:r>
            <a:r>
              <a:rPr sz="1200" i="0" spc="15" dirty="0">
                <a:solidFill>
                  <a:schemeClr val="tx1"/>
                </a:solidFill>
                <a:latin typeface="+mn-lt"/>
                <a:cs typeface="Arial"/>
              </a:rPr>
              <a:t>the </a:t>
            </a:r>
            <a:r>
              <a:rPr sz="1200" i="0" spc="-20" dirty="0">
                <a:solidFill>
                  <a:schemeClr val="tx1"/>
                </a:solidFill>
                <a:latin typeface="+mn-lt"/>
                <a:cs typeface="Arial"/>
              </a:rPr>
              <a:t>savings, </a:t>
            </a:r>
            <a:r>
              <a:rPr sz="1200" i="0" dirty="0">
                <a:solidFill>
                  <a:schemeClr val="tx1"/>
                </a:solidFill>
                <a:latin typeface="+mn-lt"/>
                <a:cs typeface="Arial"/>
              </a:rPr>
              <a:t>your prescriptions </a:t>
            </a:r>
            <a:r>
              <a:rPr sz="1200" i="0" spc="10" dirty="0">
                <a:solidFill>
                  <a:schemeClr val="tx1"/>
                </a:solidFill>
                <a:latin typeface="+mn-lt"/>
                <a:cs typeface="Arial"/>
              </a:rPr>
              <a:t>will </a:t>
            </a:r>
            <a:r>
              <a:rPr sz="1200" i="0" spc="25" dirty="0">
                <a:solidFill>
                  <a:schemeClr val="tx1"/>
                </a:solidFill>
                <a:latin typeface="+mn-lt"/>
                <a:cs typeface="Arial"/>
              </a:rPr>
              <a:t>be </a:t>
            </a:r>
            <a:r>
              <a:rPr sz="1200" i="0" spc="10" dirty="0">
                <a:solidFill>
                  <a:schemeClr val="tx1"/>
                </a:solidFill>
                <a:latin typeface="+mn-lt"/>
                <a:cs typeface="Arial"/>
              </a:rPr>
              <a:t>delivered </a:t>
            </a:r>
            <a:r>
              <a:rPr sz="1200" i="0" spc="25" dirty="0">
                <a:solidFill>
                  <a:schemeClr val="tx1"/>
                </a:solidFill>
                <a:latin typeface="+mn-lt"/>
                <a:cs typeface="Arial"/>
              </a:rPr>
              <a:t>right </a:t>
            </a:r>
            <a:r>
              <a:rPr sz="1200" i="0" spc="45" dirty="0">
                <a:solidFill>
                  <a:schemeClr val="tx1"/>
                </a:solidFill>
                <a:latin typeface="+mn-lt"/>
                <a:cs typeface="Arial"/>
              </a:rPr>
              <a:t>to </a:t>
            </a:r>
            <a:r>
              <a:rPr sz="1200" i="0" dirty="0">
                <a:solidFill>
                  <a:schemeClr val="tx1"/>
                </a:solidFill>
                <a:latin typeface="+mn-lt"/>
                <a:cs typeface="Arial"/>
              </a:rPr>
              <a:t>your</a:t>
            </a:r>
            <a:r>
              <a:rPr sz="1200" i="0" spc="-145" dirty="0">
                <a:solidFill>
                  <a:schemeClr val="tx1"/>
                </a:solidFill>
                <a:latin typeface="+mn-lt"/>
                <a:cs typeface="Arial"/>
              </a:rPr>
              <a:t> </a:t>
            </a:r>
            <a:r>
              <a:rPr sz="1200" i="0" spc="10" dirty="0">
                <a:solidFill>
                  <a:schemeClr val="tx1"/>
                </a:solidFill>
                <a:latin typeface="+mn-lt"/>
                <a:cs typeface="Arial"/>
              </a:rPr>
              <a:t>home.</a:t>
            </a:r>
            <a:endParaRPr sz="1200" dirty="0">
              <a:solidFill>
                <a:schemeClr val="tx1"/>
              </a:solidFill>
              <a:latin typeface="+mn-lt"/>
              <a:cs typeface="Arial"/>
            </a:endParaRPr>
          </a:p>
          <a:p>
            <a:pPr marL="14604">
              <a:lnSpc>
                <a:spcPct val="100000"/>
              </a:lnSpc>
              <a:spcBef>
                <a:spcPts val="575"/>
              </a:spcBef>
            </a:pPr>
            <a:r>
              <a:rPr lang="en-US" sz="1200" b="1" i="0" spc="40" dirty="0">
                <a:solidFill>
                  <a:schemeClr val="tx1"/>
                </a:solidFill>
                <a:latin typeface="+mn-lt"/>
                <a:cs typeface="Book Antiqua"/>
              </a:rPr>
              <a:t>For mail order information visit </a:t>
            </a:r>
            <a:r>
              <a:rPr lang="en-US" sz="1200" b="1" i="0" spc="40" dirty="0">
                <a:solidFill>
                  <a:schemeClr val="tx1"/>
                </a:solidFill>
                <a:latin typeface="+mn-lt"/>
                <a:cs typeface="Book Antiqua"/>
                <a:hlinkClick r:id="rId3"/>
              </a:rPr>
              <a:t>www.pharmacy.amazon.com/myw/horizonblue.com</a:t>
            </a:r>
            <a:endParaRPr lang="en-US" sz="1200" b="1" i="0" spc="40" dirty="0">
              <a:solidFill>
                <a:schemeClr val="tx1"/>
              </a:solidFill>
              <a:latin typeface="+mn-lt"/>
              <a:cs typeface="Book Antiqua"/>
            </a:endParaRPr>
          </a:p>
          <a:p>
            <a:pPr marL="14604">
              <a:lnSpc>
                <a:spcPct val="100000"/>
              </a:lnSpc>
              <a:spcBef>
                <a:spcPts val="575"/>
              </a:spcBef>
            </a:pPr>
            <a:endParaRPr lang="en-US" sz="1050" b="1" i="0" spc="40" dirty="0">
              <a:solidFill>
                <a:srgbClr val="FF0000"/>
              </a:solidFill>
              <a:latin typeface="Book Antiqua"/>
              <a:cs typeface="Book Antiqua"/>
            </a:endParaRPr>
          </a:p>
        </p:txBody>
      </p:sp>
      <p:sp>
        <p:nvSpPr>
          <p:cNvPr id="16" name="object 8"/>
          <p:cNvSpPr/>
          <p:nvPr/>
        </p:nvSpPr>
        <p:spPr>
          <a:xfrm>
            <a:off x="0" y="9586772"/>
            <a:ext cx="7142480" cy="0"/>
          </a:xfrm>
          <a:custGeom>
            <a:avLst/>
            <a:gdLst/>
            <a:ahLst/>
            <a:cxnLst/>
            <a:rect l="l" t="t" r="r" b="b"/>
            <a:pathLst>
              <a:path w="7142480">
                <a:moveTo>
                  <a:pt x="7142276" y="0"/>
                </a:moveTo>
                <a:lnTo>
                  <a:pt x="0" y="0"/>
                </a:lnTo>
              </a:path>
            </a:pathLst>
          </a:custGeom>
          <a:ln w="9525">
            <a:solidFill>
              <a:srgbClr val="FFFFFF"/>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485524" y="2268728"/>
            <a:ext cx="6801351" cy="7774432"/>
          </a:xfrm>
          <a:prstGeom prst="rect">
            <a:avLst/>
          </a:prstGeom>
        </p:spPr>
      </p:pic>
      <p:sp>
        <p:nvSpPr>
          <p:cNvPr id="14" name="TextBox 13"/>
          <p:cNvSpPr txBox="1"/>
          <p:nvPr/>
        </p:nvSpPr>
        <p:spPr>
          <a:xfrm>
            <a:off x="228600" y="79886"/>
            <a:ext cx="7543800" cy="823302"/>
          </a:xfrm>
          <a:prstGeom prst="rect">
            <a:avLst/>
          </a:prstGeom>
          <a:solidFill>
            <a:srgbClr val="182748"/>
          </a:solidFill>
        </p:spPr>
        <p:txBody>
          <a:bodyPr wrap="square" rtlCol="0">
            <a:spAutoFit/>
          </a:bodyPr>
          <a:lstStyle/>
          <a:p>
            <a:pPr marL="12700" marR="0" lvl="0" indent="0" algn="ctr" defTabSz="914400" rtl="0" eaLnBrk="1" fontAlgn="auto" latinLnBrk="0" hangingPunct="1">
              <a:lnSpc>
                <a:spcPts val="5700"/>
              </a:lnSpc>
              <a:spcBef>
                <a:spcPts val="100"/>
              </a:spcBef>
              <a:spcAft>
                <a:spcPts val="0"/>
              </a:spcAft>
              <a:buClrTx/>
              <a:buSzTx/>
              <a:buFontTx/>
              <a:buNone/>
              <a:tabLst/>
              <a:defRPr/>
            </a:pPr>
            <a:r>
              <a:rPr kumimoji="0" lang="en-US" sz="4800" b="1" i="0" u="none" strike="noStrike" kern="0" cap="none" spc="-85" normalizeH="0" baseline="0" noProof="0" dirty="0">
                <a:ln>
                  <a:noFill/>
                </a:ln>
                <a:solidFill>
                  <a:prstClr val="white"/>
                </a:solidFill>
                <a:effectLst/>
                <a:uLnTx/>
                <a:uFillTx/>
                <a:latin typeface="Calibri"/>
                <a:ea typeface="+mn-ea"/>
                <a:cs typeface="+mn-cs"/>
              </a:rPr>
              <a:t>Prescription Drug Plans</a:t>
            </a:r>
            <a:endParaRPr kumimoji="0" lang="en-US" sz="4800" b="1" i="0" u="sng" strike="noStrike" kern="0" cap="none" spc="-65" normalizeH="0" baseline="0" noProof="0" dirty="0">
              <a:ln>
                <a:noFill/>
              </a:ln>
              <a:solidFill>
                <a:prstClr val="white"/>
              </a:solidFill>
              <a:effectLst/>
              <a:uLnTx/>
              <a:uFill>
                <a:solidFill>
                  <a:srgbClr val="000000"/>
                </a:solidFill>
              </a:uFill>
              <a:latin typeface="Calibri"/>
              <a:ea typeface="+mn-ea"/>
              <a:cs typeface="+mn-cs"/>
            </a:endParaRPr>
          </a:p>
        </p:txBody>
      </p:sp>
    </p:spTree>
    <p:extLst>
      <p:ext uri="{BB962C8B-B14F-4D97-AF65-F5344CB8AC3E}">
        <p14:creationId xmlns:p14="http://schemas.microsoft.com/office/powerpoint/2010/main" val="338022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ager and Horizon Blue Cross Blue Shield of New Jersey Collaborate t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391" y="9001208"/>
            <a:ext cx="2016441" cy="1057192"/>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7772400" cy="1862272"/>
          </a:xfrm>
          <a:prstGeom prst="rect">
            <a:avLst/>
          </a:prstGeom>
          <a:solidFill>
            <a:srgbClr val="18274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bject 2"/>
          <p:cNvSpPr txBox="1">
            <a:spLocks/>
          </p:cNvSpPr>
          <p:nvPr/>
        </p:nvSpPr>
        <p:spPr>
          <a:xfrm>
            <a:off x="409113" y="387536"/>
            <a:ext cx="7117715" cy="743793"/>
          </a:xfrm>
          <a:prstGeom prst="rect">
            <a:avLst/>
          </a:prstGeom>
        </p:spPr>
        <p:txBody>
          <a:bodyPr vert="horz" wrap="square" lIns="0" tIns="12700" rIns="0" bIns="0" rtlCol="0">
            <a:spAutoFit/>
          </a:bodyPr>
          <a:lstStyle>
            <a:lvl1pPr>
              <a:defRPr sz="5000" b="0" i="0">
                <a:solidFill>
                  <a:srgbClr val="662C91"/>
                </a:solidFill>
                <a:latin typeface="Calibri"/>
                <a:ea typeface="+mj-ea"/>
                <a:cs typeface="Calibri"/>
              </a:defRPr>
            </a:lvl1pPr>
          </a:lstStyle>
          <a:p>
            <a:pPr marL="12700" algn="ctr">
              <a:lnSpc>
                <a:spcPts val="5700"/>
              </a:lnSpc>
              <a:spcBef>
                <a:spcPts val="100"/>
              </a:spcBef>
            </a:pPr>
            <a:r>
              <a:rPr lang="en-US" sz="4800" b="1" kern="0" spc="-85" dirty="0">
                <a:solidFill>
                  <a:schemeClr val="bg1"/>
                </a:solidFill>
              </a:rPr>
              <a:t>Dental Benefits</a:t>
            </a:r>
            <a:endParaRPr lang="en-US" sz="4800" b="1" u="sng" kern="0" spc="-65" dirty="0">
              <a:solidFill>
                <a:schemeClr val="bg1"/>
              </a:solidFill>
              <a:uFill>
                <a:solidFill>
                  <a:srgbClr val="000000"/>
                </a:solidFill>
              </a:uFill>
            </a:endParaRPr>
          </a:p>
        </p:txBody>
      </p:sp>
      <p:sp>
        <p:nvSpPr>
          <p:cNvPr id="12" name="Rectangle 11"/>
          <p:cNvSpPr/>
          <p:nvPr/>
        </p:nvSpPr>
        <p:spPr>
          <a:xfrm>
            <a:off x="363377" y="1131329"/>
            <a:ext cx="7028023" cy="600164"/>
          </a:xfrm>
          <a:prstGeom prst="rect">
            <a:avLst/>
          </a:prstGeom>
        </p:spPr>
        <p:txBody>
          <a:bodyPr wrap="square">
            <a:spAutoFit/>
          </a:bodyPr>
          <a:lstStyle/>
          <a:p>
            <a:pPr lvl="0">
              <a:defRPr/>
            </a:pPr>
            <a:r>
              <a:rPr lang="en-US" sz="1100" kern="0" dirty="0">
                <a:solidFill>
                  <a:schemeClr val="bg1"/>
                </a:solidFill>
                <a:cs typeface="Calibri"/>
              </a:rPr>
              <a:t>Good oral care enhances overall physical health, appearance and mental well- being. Problems with the teeth and gums are common and easily treated health problems. Keep your teeth healthy and your smile bright with Long Branch’s dental benefit plan.</a:t>
            </a:r>
          </a:p>
        </p:txBody>
      </p:sp>
      <p:sp>
        <p:nvSpPr>
          <p:cNvPr id="6" name="Slide Number Placeholder 5"/>
          <p:cNvSpPr>
            <a:spLocks noGrp="1"/>
          </p:cNvSpPr>
          <p:nvPr>
            <p:ph type="sldNum" sz="quarter" idx="7"/>
          </p:nvPr>
        </p:nvSpPr>
        <p:spPr/>
        <p:txBody>
          <a:bodyPr/>
          <a:lstStyle/>
          <a:p>
            <a:pPr marL="25400">
              <a:lnSpc>
                <a:spcPts val="1835"/>
              </a:lnSpc>
            </a:pPr>
            <a:fld id="{81D60167-4931-47E6-BA6A-407CBD079E47}" type="slidenum">
              <a:rPr lang="en-US" smtClean="0"/>
              <a:t>9</a:t>
            </a:fld>
            <a:endParaRPr lang="en-US" dirty="0"/>
          </a:p>
        </p:txBody>
      </p:sp>
      <p:sp>
        <p:nvSpPr>
          <p:cNvPr id="3" name="TextBox 2"/>
          <p:cNvSpPr txBox="1"/>
          <p:nvPr/>
        </p:nvSpPr>
        <p:spPr>
          <a:xfrm>
            <a:off x="3967970" y="6246864"/>
            <a:ext cx="3640628" cy="2862322"/>
          </a:xfrm>
          <a:prstGeom prst="rect">
            <a:avLst/>
          </a:prstGeom>
          <a:solidFill>
            <a:srgbClr val="182748"/>
          </a:solidFill>
        </p:spPr>
        <p:txBody>
          <a:bodyPr wrap="square" rtlCol="0">
            <a:spAutoFit/>
          </a:bodyPr>
          <a:lstStyle/>
          <a:p>
            <a:r>
              <a:rPr lang="en-US" sz="1200" b="1" dirty="0">
                <a:solidFill>
                  <a:schemeClr val="bg1"/>
                </a:solidFill>
              </a:rPr>
              <a:t>To find a dentist. </a:t>
            </a:r>
          </a:p>
          <a:p>
            <a:pPr marL="171450" indent="-171450">
              <a:buFont typeface="Arial" panose="020B0604020202020204" pitchFamily="34" charset="0"/>
              <a:buChar char="•"/>
            </a:pPr>
            <a:r>
              <a:rPr lang="en-US" sz="1200" dirty="0">
                <a:solidFill>
                  <a:schemeClr val="bg1"/>
                </a:solidFill>
              </a:rPr>
              <a:t>If you do not have a dentist, there is a directory available with your plan administrator listing participating dentists.</a:t>
            </a:r>
          </a:p>
          <a:p>
            <a:pPr marL="171450" indent="-171450">
              <a:buFont typeface="Arial" panose="020B0604020202020204" pitchFamily="34" charset="0"/>
              <a:buChar char="•"/>
            </a:pPr>
            <a:r>
              <a:rPr lang="en-US" sz="1200" dirty="0">
                <a:solidFill>
                  <a:schemeClr val="bg1"/>
                </a:solidFill>
              </a:rPr>
              <a:t>You may call 1-800-4-DENTAL and speak to a customer service representative or you can visit </a:t>
            </a:r>
            <a:r>
              <a:rPr lang="en-US" sz="1200" dirty="0">
                <a:solidFill>
                  <a:schemeClr val="bg1"/>
                </a:solidFill>
                <a:hlinkClick r:id="rId4"/>
              </a:rPr>
              <a:t>www.Horizonblue.com/dental/</a:t>
            </a:r>
            <a:r>
              <a:rPr lang="en-US" sz="1200" dirty="0">
                <a:solidFill>
                  <a:schemeClr val="bg1"/>
                </a:solidFill>
              </a:rPr>
              <a:t> to locate a participating dentist near you.</a:t>
            </a:r>
          </a:p>
          <a:p>
            <a:pPr marL="171450" indent="-171450">
              <a:buFont typeface="Arial" panose="020B0604020202020204" pitchFamily="34" charset="0"/>
              <a:buChar char="•"/>
            </a:pPr>
            <a:r>
              <a:rPr lang="en-US" sz="1200" dirty="0">
                <a:solidFill>
                  <a:schemeClr val="bg1"/>
                </a:solidFill>
              </a:rPr>
              <a:t>During your FIRST appointment, tell your dentist that you are covered under this program.</a:t>
            </a:r>
          </a:p>
          <a:p>
            <a:pPr marL="171450" indent="-171450">
              <a:buFont typeface="Arial" panose="020B0604020202020204" pitchFamily="34" charset="0"/>
              <a:buChar char="•"/>
            </a:pPr>
            <a:r>
              <a:rPr lang="en-US" sz="1200" dirty="0">
                <a:solidFill>
                  <a:schemeClr val="bg1"/>
                </a:solidFill>
              </a:rPr>
              <a:t>Give him/her your Group's name, its Horizon Dental Group Number and your Social Security number.</a:t>
            </a:r>
          </a:p>
          <a:p>
            <a:pPr marL="171450" indent="-171450">
              <a:buFont typeface="Arial" panose="020B0604020202020204" pitchFamily="34" charset="0"/>
              <a:buChar char="•"/>
            </a:pPr>
            <a:r>
              <a:rPr lang="en-US" sz="1200" dirty="0">
                <a:solidFill>
                  <a:schemeClr val="bg1"/>
                </a:solidFill>
              </a:rPr>
              <a:t>Your dependents, if covered, should give YOUR SOCIAL SECURITY NUMBER.</a:t>
            </a:r>
          </a:p>
          <a:p>
            <a:pPr marL="171450" indent="-171450">
              <a:buFont typeface="Arial" panose="020B0604020202020204" pitchFamily="34" charset="0"/>
              <a:buChar char="•"/>
            </a:pPr>
            <a:endParaRPr lang="en-US" sz="1200" dirty="0"/>
          </a:p>
        </p:txBody>
      </p:sp>
      <p:pic>
        <p:nvPicPr>
          <p:cNvPr id="15" name="Picture 14"/>
          <p:cNvPicPr>
            <a:picLocks noChangeAspect="1"/>
          </p:cNvPicPr>
          <p:nvPr/>
        </p:nvPicPr>
        <p:blipFill>
          <a:blip r:embed="rId5"/>
          <a:stretch>
            <a:fillRect/>
          </a:stretch>
        </p:blipFill>
        <p:spPr>
          <a:xfrm>
            <a:off x="756381" y="4781193"/>
            <a:ext cx="1199809" cy="45719"/>
          </a:xfrm>
          <a:prstGeom prst="rect">
            <a:avLst/>
          </a:prstGeom>
        </p:spPr>
      </p:pic>
      <p:sp>
        <p:nvSpPr>
          <p:cNvPr id="17" name="TextBox 16"/>
          <p:cNvSpPr txBox="1"/>
          <p:nvPr/>
        </p:nvSpPr>
        <p:spPr>
          <a:xfrm>
            <a:off x="152400" y="9103853"/>
            <a:ext cx="3359572" cy="369332"/>
          </a:xfrm>
          <a:prstGeom prst="rect">
            <a:avLst/>
          </a:prstGeom>
          <a:noFill/>
        </p:spPr>
        <p:txBody>
          <a:bodyPr wrap="square" rtlCol="0">
            <a:spAutoFit/>
          </a:bodyPr>
          <a:lstStyle/>
          <a:p>
            <a:r>
              <a:rPr lang="en-US" sz="900" b="1" dirty="0"/>
              <a:t>Disclaimer – The chart above shows a summary of services. Please review your benefit plan documents for a full listing of benefits.</a:t>
            </a:r>
          </a:p>
        </p:txBody>
      </p:sp>
      <p:sp>
        <p:nvSpPr>
          <p:cNvPr id="14" name="TextBox 13"/>
          <p:cNvSpPr txBox="1"/>
          <p:nvPr/>
        </p:nvSpPr>
        <p:spPr>
          <a:xfrm>
            <a:off x="363377" y="6195821"/>
            <a:ext cx="3124200" cy="2677656"/>
          </a:xfrm>
          <a:prstGeom prst="rect">
            <a:avLst/>
          </a:prstGeom>
          <a:noFill/>
        </p:spPr>
        <p:txBody>
          <a:bodyPr wrap="square" rtlCol="0">
            <a:spAutoFit/>
          </a:bodyPr>
          <a:lstStyle/>
          <a:p>
            <a:r>
              <a:rPr lang="en-US" sz="1200" b="1" dirty="0"/>
              <a:t>Horizon Choice Dental Plan– </a:t>
            </a:r>
          </a:p>
          <a:p>
            <a:pPr marL="171450" indent="-171450">
              <a:buFont typeface="Arial" panose="020B0604020202020204" pitchFamily="34" charset="0"/>
              <a:buChar char="•"/>
            </a:pPr>
            <a:r>
              <a:rPr lang="en-US" sz="1200" dirty="0"/>
              <a:t>Provides coverage for preventive, diagnostic, basic, and major dental services. </a:t>
            </a:r>
          </a:p>
          <a:p>
            <a:pPr marL="171450" indent="-171450">
              <a:buFont typeface="Arial" panose="020B0604020202020204" pitchFamily="34" charset="0"/>
              <a:buChar char="•"/>
            </a:pPr>
            <a:r>
              <a:rPr lang="en-US" sz="1200" dirty="0"/>
              <a:t>Plan has no deductible or maximums for most services.</a:t>
            </a:r>
          </a:p>
          <a:p>
            <a:pPr marL="171450" indent="-171450">
              <a:buFont typeface="Arial" panose="020B0604020202020204" pitchFamily="34" charset="0"/>
              <a:buChar char="•"/>
            </a:pPr>
            <a:r>
              <a:rPr lang="en-US" sz="1200" dirty="0"/>
              <a:t>Services are mainly subject to a variety of copayments.</a:t>
            </a:r>
          </a:p>
          <a:p>
            <a:pPr marL="171450" indent="-171450">
              <a:buFont typeface="Arial" panose="020B0604020202020204" pitchFamily="34" charset="0"/>
              <a:buChar char="•"/>
            </a:pPr>
            <a:r>
              <a:rPr lang="en-US" sz="1200" dirty="0"/>
              <a:t>You must use providers participating with the DPO.</a:t>
            </a:r>
          </a:p>
          <a:p>
            <a:pPr marL="628650" lvl="1" indent="-171450">
              <a:buFont typeface="Arial" panose="020B0604020202020204" pitchFamily="34" charset="0"/>
              <a:buChar char="•"/>
            </a:pPr>
            <a:r>
              <a:rPr lang="en-US" sz="1200" dirty="0"/>
              <a:t>More restricted network compared to the Horizon Dental Expense Plan.</a:t>
            </a:r>
          </a:p>
          <a:p>
            <a:pPr marL="628650" lvl="1" indent="-171450">
              <a:buFont typeface="Arial" panose="020B0604020202020204" pitchFamily="34" charset="0"/>
              <a:buChar char="•"/>
            </a:pPr>
            <a:r>
              <a:rPr lang="en-US" sz="1200" b="1" dirty="0"/>
              <a:t>Only participating providers can be used, there is no out of network coverage</a:t>
            </a:r>
            <a:r>
              <a:rPr lang="en-US" sz="1200" dirty="0"/>
              <a:t>.</a:t>
            </a:r>
          </a:p>
        </p:txBody>
      </p:sp>
      <p:graphicFrame>
        <p:nvGraphicFramePr>
          <p:cNvPr id="5" name="Table 4"/>
          <p:cNvGraphicFramePr>
            <a:graphicFrameLocks noGrp="1"/>
          </p:cNvGraphicFramePr>
          <p:nvPr>
            <p:extLst>
              <p:ext uri="{D42A27DB-BD31-4B8C-83A1-F6EECF244321}">
                <p14:modId xmlns:p14="http://schemas.microsoft.com/office/powerpoint/2010/main" val="594506999"/>
              </p:ext>
            </p:extLst>
          </p:nvPr>
        </p:nvGraphicFramePr>
        <p:xfrm>
          <a:off x="271629" y="1919362"/>
          <a:ext cx="7255199" cy="4167480"/>
        </p:xfrm>
        <a:graphic>
          <a:graphicData uri="http://schemas.openxmlformats.org/drawingml/2006/table">
            <a:tbl>
              <a:tblPr/>
              <a:tblGrid>
                <a:gridCol w="2197082">
                  <a:extLst>
                    <a:ext uri="{9D8B030D-6E8A-4147-A177-3AD203B41FA5}">
                      <a16:colId xmlns:a16="http://schemas.microsoft.com/office/drawing/2014/main" val="1611988038"/>
                    </a:ext>
                  </a:extLst>
                </a:gridCol>
                <a:gridCol w="1496913">
                  <a:extLst>
                    <a:ext uri="{9D8B030D-6E8A-4147-A177-3AD203B41FA5}">
                      <a16:colId xmlns:a16="http://schemas.microsoft.com/office/drawing/2014/main" val="293012987"/>
                    </a:ext>
                  </a:extLst>
                </a:gridCol>
                <a:gridCol w="1496913">
                  <a:extLst>
                    <a:ext uri="{9D8B030D-6E8A-4147-A177-3AD203B41FA5}">
                      <a16:colId xmlns:a16="http://schemas.microsoft.com/office/drawing/2014/main" val="548251811"/>
                    </a:ext>
                  </a:extLst>
                </a:gridCol>
                <a:gridCol w="2064291">
                  <a:extLst>
                    <a:ext uri="{9D8B030D-6E8A-4147-A177-3AD203B41FA5}">
                      <a16:colId xmlns:a16="http://schemas.microsoft.com/office/drawing/2014/main" val="4064714177"/>
                    </a:ext>
                  </a:extLst>
                </a:gridCol>
              </a:tblGrid>
              <a:tr h="208194">
                <a:tc rowSpan="2">
                  <a:txBody>
                    <a:bodyPr/>
                    <a:lstStyle/>
                    <a:p>
                      <a:pPr algn="ctr" fontAlgn="ctr"/>
                      <a:r>
                        <a:rPr lang="en-US" sz="1100" b="1" i="0" u="none" strike="noStrike">
                          <a:solidFill>
                            <a:srgbClr val="FFFFFF"/>
                          </a:solidFill>
                          <a:effectLst/>
                          <a:latin typeface="Calibri" panose="020F0502020204030204" pitchFamily="34" charset="0"/>
                        </a:rPr>
                        <a:t>Dental Insurance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b"/>
                      <a:r>
                        <a:rPr lang="en-US" sz="1100" b="1" i="0" u="none" strike="noStrike">
                          <a:solidFill>
                            <a:srgbClr val="FFFFFF"/>
                          </a:solidFill>
                          <a:effectLst/>
                          <a:latin typeface="Calibri" panose="020F0502020204030204" pitchFamily="34" charset="0"/>
                        </a:rPr>
                        <a:t>Horizon Dental Option Plan</a:t>
                      </a:r>
                    </a:p>
                  </a:txBody>
                  <a:tcPr marL="5658" marR="5658" marT="56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algn="ctr" fontAlgn="b"/>
                      <a:r>
                        <a:rPr lang="en-US" sz="1100" b="1" i="0" u="none" strike="noStrike">
                          <a:solidFill>
                            <a:srgbClr val="FFFFFF"/>
                          </a:solidFill>
                          <a:effectLst/>
                          <a:latin typeface="Calibri" panose="020F0502020204030204" pitchFamily="34" charset="0"/>
                        </a:rPr>
                        <a:t>Horizon Dental Choice Plan </a:t>
                      </a:r>
                    </a:p>
                  </a:txBody>
                  <a:tcPr marL="5658" marR="5658" marT="56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598065613"/>
                  </a:ext>
                </a:extLst>
              </a:tr>
              <a:tr h="208194">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In-Network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Out-of-Network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100" b="1" i="0" u="none" strike="noStrike">
                          <a:solidFill>
                            <a:srgbClr val="FFFFFF"/>
                          </a:solidFill>
                          <a:effectLst/>
                          <a:latin typeface="Calibri" panose="020F0502020204030204" pitchFamily="34" charset="0"/>
                        </a:rPr>
                        <a:t>In-Network ONLY</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36330433"/>
                  </a:ext>
                </a:extLst>
              </a:tr>
              <a:tr h="208194">
                <a:tc>
                  <a:txBody>
                    <a:bodyPr/>
                    <a:lstStyle/>
                    <a:p>
                      <a:pPr algn="l" fontAlgn="ctr"/>
                      <a:r>
                        <a:rPr lang="en-US" sz="1100" b="1" i="0" u="none" strike="noStrike">
                          <a:solidFill>
                            <a:srgbClr val="FFFFFF"/>
                          </a:solidFill>
                          <a:effectLst/>
                          <a:latin typeface="Calibri" panose="020F0502020204030204" pitchFamily="34" charset="0"/>
                        </a:rPr>
                        <a:t>Deductible (Single / Family)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100" b="1" i="0" u="none" strike="noStrike">
                          <a:solidFill>
                            <a:srgbClr val="FFFFFF"/>
                          </a:solidFill>
                          <a:effectLst/>
                          <a:latin typeface="Calibri" panose="020F0502020204030204" pitchFamily="34" charset="0"/>
                        </a:rPr>
                        <a:t>None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100" b="1" i="0" u="none" strike="noStrike" dirty="0">
                          <a:solidFill>
                            <a:srgbClr val="FFFFFF"/>
                          </a:solidFill>
                          <a:effectLst/>
                          <a:latin typeface="Calibri" panose="020F0502020204030204" pitchFamily="34" charset="0"/>
                        </a:rPr>
                        <a:t>None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100" b="1" i="0" u="none" strike="noStrike" dirty="0">
                          <a:solidFill>
                            <a:srgbClr val="FFFFFF"/>
                          </a:solidFill>
                          <a:effectLst/>
                          <a:latin typeface="Calibri" panose="020F0502020204030204" pitchFamily="34" charset="0"/>
                        </a:rPr>
                        <a:t>None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587841589"/>
                  </a:ext>
                </a:extLst>
              </a:tr>
              <a:tr h="419979">
                <a:tc>
                  <a:txBody>
                    <a:bodyPr/>
                    <a:lstStyle/>
                    <a:p>
                      <a:pPr algn="l" fontAlgn="ctr"/>
                      <a:r>
                        <a:rPr lang="en-US" sz="1100" b="0" i="0" u="none" strike="noStrike">
                          <a:solidFill>
                            <a:srgbClr val="000000"/>
                          </a:solidFill>
                          <a:effectLst/>
                          <a:latin typeface="Calibri" panose="020F0502020204030204" pitchFamily="34" charset="0"/>
                        </a:rPr>
                        <a:t>Calendar Year Maximum (Per Person)</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$1,000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$1,000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Unlimited</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51306835"/>
                  </a:ext>
                </a:extLst>
              </a:tr>
              <a:tr h="832779">
                <a:tc>
                  <a:txBody>
                    <a:bodyPr/>
                    <a:lstStyle/>
                    <a:p>
                      <a:pPr algn="l" fontAlgn="ctr"/>
                      <a:r>
                        <a:rPr lang="en-US" sz="1100" b="0" i="0" u="none" strike="noStrike">
                          <a:solidFill>
                            <a:srgbClr val="000000"/>
                          </a:solidFill>
                          <a:effectLst/>
                          <a:latin typeface="Calibri" panose="020F0502020204030204" pitchFamily="34" charset="0"/>
                        </a:rPr>
                        <a:t>Preventive &amp; Diagnostic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Exams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X-Rays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Cleanings</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75%</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75%</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57696106"/>
                  </a:ext>
                </a:extLst>
              </a:tr>
              <a:tr h="832779">
                <a:tc>
                  <a:txBody>
                    <a:bodyPr/>
                    <a:lstStyle/>
                    <a:p>
                      <a:pPr algn="l" fontAlgn="ctr"/>
                      <a:r>
                        <a:rPr lang="en-US" sz="1100" b="0" i="0" u="none" strike="noStrike">
                          <a:solidFill>
                            <a:srgbClr val="000000"/>
                          </a:solidFill>
                          <a:effectLst/>
                          <a:latin typeface="Calibri" panose="020F0502020204030204" pitchFamily="34" charset="0"/>
                        </a:rPr>
                        <a:t>Basic Services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Routine Fillings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Simple Extractions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Root Canal (Endodontics)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Copayments range from: $20 - $175</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91122278"/>
                  </a:ext>
                </a:extLst>
              </a:tr>
              <a:tr h="416389">
                <a:tc>
                  <a:txBody>
                    <a:bodyPr/>
                    <a:lstStyle/>
                    <a:p>
                      <a:pPr algn="l" fontAlgn="ctr"/>
                      <a:r>
                        <a:rPr lang="en-US" sz="1100" b="0" i="0" u="none" strike="noStrike">
                          <a:solidFill>
                            <a:srgbClr val="000000"/>
                          </a:solidFill>
                          <a:effectLst/>
                          <a:latin typeface="Calibri" panose="020F0502020204030204" pitchFamily="34" charset="0"/>
                        </a:rPr>
                        <a:t>Major Services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Crowns</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Copayments range from: $20 - $225</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442227"/>
                  </a:ext>
                </a:extLst>
              </a:tr>
              <a:tr h="416389">
                <a:tc>
                  <a:txBody>
                    <a:bodyPr/>
                    <a:lstStyle/>
                    <a:p>
                      <a:pPr algn="l" fontAlgn="ctr"/>
                      <a:r>
                        <a:rPr lang="en-US" sz="1100" b="0" i="0" u="none" strike="noStrike">
                          <a:solidFill>
                            <a:srgbClr val="000000"/>
                          </a:solidFill>
                          <a:effectLst/>
                          <a:latin typeface="Calibri" panose="020F0502020204030204" pitchFamily="34" charset="0"/>
                        </a:rPr>
                        <a:t>Periodontics and Prosthodontics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New and Replacement Dentures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0" i="0" u="none" strike="noStrike">
                          <a:solidFill>
                            <a:srgbClr val="000000"/>
                          </a:solidFill>
                          <a:effectLst/>
                          <a:latin typeface="Calibri" panose="020F0502020204030204" pitchFamily="34" charset="0"/>
                        </a:rPr>
                        <a:t>Copayments range from: $20 - $175</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0107128"/>
                  </a:ext>
                </a:extLst>
              </a:tr>
              <a:tr h="624583">
                <a:tc>
                  <a:txBody>
                    <a:bodyPr/>
                    <a:lstStyle/>
                    <a:p>
                      <a:pPr algn="l" fontAlgn="ctr"/>
                      <a:r>
                        <a:rPr lang="en-US" sz="1100" b="0" i="0" u="none" strike="noStrike">
                          <a:solidFill>
                            <a:srgbClr val="000000"/>
                          </a:solidFill>
                          <a:effectLst/>
                          <a:latin typeface="Calibri" panose="020F0502020204030204" pitchFamily="34" charset="0"/>
                        </a:rPr>
                        <a:t>Orthodontic Benefits - Limited to one complete orthodontic treatment per lifetime. </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$1,000 lifetime max. 50%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$1,000 lifetime max. 50%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Calibri" panose="020F0502020204030204" pitchFamily="34" charset="0"/>
                        </a:rPr>
                        <a:t>Orthodontic appliances and treatment (Adult and Child) - $1,500</a:t>
                      </a:r>
                    </a:p>
                  </a:txBody>
                  <a:tcPr marL="5658" marR="5658" marT="5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77443887"/>
                  </a:ext>
                </a:extLst>
              </a:tr>
            </a:tbl>
          </a:graphicData>
        </a:graphic>
      </p:graphicFrame>
    </p:spTree>
    <p:extLst>
      <p:ext uri="{BB962C8B-B14F-4D97-AF65-F5344CB8AC3E}">
        <p14:creationId xmlns:p14="http://schemas.microsoft.com/office/powerpoint/2010/main" val="1586107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urple Master">
  <a:themeElements>
    <a:clrScheme name="Custom 27">
      <a:dk1>
        <a:srgbClr val="000000"/>
      </a:dk1>
      <a:lt1>
        <a:srgbClr val="FFFFFF"/>
      </a:lt1>
      <a:dk2>
        <a:srgbClr val="5E5E5E"/>
      </a:dk2>
      <a:lt2>
        <a:srgbClr val="D5D5D5"/>
      </a:lt2>
      <a:accent1>
        <a:srgbClr val="56277C"/>
      </a:accent1>
      <a:accent2>
        <a:srgbClr val="FBAF40"/>
      </a:accent2>
      <a:accent3>
        <a:srgbClr val="85ADBB"/>
      </a:accent3>
      <a:accent4>
        <a:srgbClr val="A174C8"/>
      </a:accent4>
      <a:accent5>
        <a:srgbClr val="7F5F35"/>
      </a:accent5>
      <a:accent6>
        <a:srgbClr val="0F495C"/>
      </a:accent6>
      <a:hlink>
        <a:srgbClr val="255565"/>
      </a:hlink>
      <a:folHlink>
        <a:srgbClr val="255565"/>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dirty="0" err="1" smtClean="0">
            <a:ln>
              <a:noFill/>
            </a:ln>
            <a:solidFill>
              <a:srgbClr val="000000"/>
            </a:solidFill>
            <a:effectLst/>
            <a:uFillTx/>
            <a:latin typeface="Gotham Light" pitchFamily="2" charset="0"/>
            <a:ea typeface="Helvetica Neue"/>
            <a:cs typeface="Helvetica Neue"/>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spAutoFit/>
      </a:bodyPr>
      <a:lstStyle>
        <a:defPPr marL="12700">
          <a:lnSpc>
            <a:spcPct val="100000"/>
          </a:lnSpc>
          <a:defRPr sz="1200" b="1" spc="-80" dirty="0">
            <a:solidFill>
              <a:srgbClr val="526E51"/>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7">
    <a:dk1>
      <a:srgbClr val="000000"/>
    </a:dk1>
    <a:lt1>
      <a:srgbClr val="FFFFFF"/>
    </a:lt1>
    <a:dk2>
      <a:srgbClr val="5E5E5E"/>
    </a:dk2>
    <a:lt2>
      <a:srgbClr val="D5D5D5"/>
    </a:lt2>
    <a:accent1>
      <a:srgbClr val="56277C"/>
    </a:accent1>
    <a:accent2>
      <a:srgbClr val="FBAF40"/>
    </a:accent2>
    <a:accent3>
      <a:srgbClr val="85ADBB"/>
    </a:accent3>
    <a:accent4>
      <a:srgbClr val="A174C8"/>
    </a:accent4>
    <a:accent5>
      <a:srgbClr val="7F5F35"/>
    </a:accent5>
    <a:accent6>
      <a:srgbClr val="0F495C"/>
    </a:accent6>
    <a:hlink>
      <a:srgbClr val="255565"/>
    </a:hlink>
    <a:folHlink>
      <a:srgbClr val="255565"/>
    </a:folHlink>
  </a:clrScheme>
</a:themeOverride>
</file>

<file path=ppt/theme/themeOverride2.xml><?xml version="1.0" encoding="utf-8"?>
<a:themeOverride xmlns:a="http://schemas.openxmlformats.org/drawingml/2006/main">
  <a:clrScheme name="Custom 27">
    <a:dk1>
      <a:srgbClr val="000000"/>
    </a:dk1>
    <a:lt1>
      <a:srgbClr val="FFFFFF"/>
    </a:lt1>
    <a:dk2>
      <a:srgbClr val="5E5E5E"/>
    </a:dk2>
    <a:lt2>
      <a:srgbClr val="D5D5D5"/>
    </a:lt2>
    <a:accent1>
      <a:srgbClr val="56277C"/>
    </a:accent1>
    <a:accent2>
      <a:srgbClr val="FBAF40"/>
    </a:accent2>
    <a:accent3>
      <a:srgbClr val="85ADBB"/>
    </a:accent3>
    <a:accent4>
      <a:srgbClr val="A174C8"/>
    </a:accent4>
    <a:accent5>
      <a:srgbClr val="7F5F35"/>
    </a:accent5>
    <a:accent6>
      <a:srgbClr val="0F495C"/>
    </a:accent6>
    <a:hlink>
      <a:srgbClr val="255565"/>
    </a:hlink>
    <a:folHlink>
      <a:srgbClr val="255565"/>
    </a:folHlink>
  </a:clrScheme>
</a:themeOverride>
</file>

<file path=ppt/theme/themeOverride3.xml><?xml version="1.0" encoding="utf-8"?>
<a:themeOverride xmlns:a="http://schemas.openxmlformats.org/drawingml/2006/main">
  <a:clrScheme name="Custom 27">
    <a:dk1>
      <a:srgbClr val="000000"/>
    </a:dk1>
    <a:lt1>
      <a:srgbClr val="FFFFFF"/>
    </a:lt1>
    <a:dk2>
      <a:srgbClr val="5E5E5E"/>
    </a:dk2>
    <a:lt2>
      <a:srgbClr val="D5D5D5"/>
    </a:lt2>
    <a:accent1>
      <a:srgbClr val="56277C"/>
    </a:accent1>
    <a:accent2>
      <a:srgbClr val="FBAF40"/>
    </a:accent2>
    <a:accent3>
      <a:srgbClr val="85ADBB"/>
    </a:accent3>
    <a:accent4>
      <a:srgbClr val="A174C8"/>
    </a:accent4>
    <a:accent5>
      <a:srgbClr val="7F5F35"/>
    </a:accent5>
    <a:accent6>
      <a:srgbClr val="0F495C"/>
    </a:accent6>
    <a:hlink>
      <a:srgbClr val="255565"/>
    </a:hlink>
    <a:folHlink>
      <a:srgbClr val="25556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BS_Notes xmlns="5682a1c1-2fed-4a1b-8c3e-0f832bd50c4c" xsi:nil="true"/>
    <GBS_RequestReview_ID xmlns="5682a1c1-2fed-4a1b-8c3e-0f832bd50c4c" xsi:nil="true"/>
    <GBS_BenefitPoint_Plan_ID xmlns="5682a1c1-2fed-4a1b-8c3e-0f832bd50c4c" xsi:nil="true"/>
    <GBS_Active_With_Client xmlns="5682a1c1-2fed-4a1b-8c3e-0f832bd50c4c" xsi:nil="true"/>
    <GBS_Destruction_Date xmlns="5682a1c1-2fed-4a1b-8c3e-0f832bd50c4c" xsi:nil="true"/>
    <GBS_ADR_Confidence_Indicator_All_Fields xmlns="5682a1c1-2fed-4a1b-8c3e-0f832bd50c4c" xsi:nil="true"/>
    <GBS_ADR_Processor_Total_Time_In_Seconds_Pending xmlns="5682a1c1-2fed-4a1b-8c3e-0f832bd50c4c" xsi:nil="true"/>
    <GBS_Year_From xmlns="5682a1c1-2fed-4a1b-8c3e-0f832bd50c4c" xsi:nil="true"/>
    <o9c7d75ab18e4097835bad5ef13865d0 xmlns="5682a1c1-2fed-4a1b-8c3e-0f832bd50c4c">
      <Terms xmlns="http://schemas.microsoft.com/office/infopath/2007/PartnerControls"/>
    </o9c7d75ab18e4097835bad5ef13865d0>
    <GBS_ADR_Confidence_Indicator_File_Standard xmlns="5682a1c1-2fed-4a1b-8c3e-0f832bd50c4c" xsi:nil="true"/>
    <c15af026e3e14211918b0eb59fa49ffd xmlns="5682a1c1-2fed-4a1b-8c3e-0f832bd50c4c">
      <Terms xmlns="http://schemas.microsoft.com/office/infopath/2007/PartnerControls"/>
    </c15af026e3e14211918b0eb59fa49ffd>
    <GBS_Account_Text xmlns="5682a1c1-2fed-4a1b-8c3e-0f832bd50c4c" xsi:nil="true"/>
    <IconOverlay xmlns="http://schemas.microsoft.com/sharepoint/v4" xsi:nil="true"/>
    <GBS_ADR_Processor_Total_Time_In_Seconds_Approved xmlns="5682a1c1-2fed-4a1b-8c3e-0f832bd50c4c" xsi:nil="true"/>
    <GSC_ADR_Review_Status xmlns="8605203d-27c1-48f1-a8f7-c8d5e9f575ba" xsi:nil="true"/>
    <GBS_MarketingGroup_Text xmlns="5682a1c1-2fed-4a1b-8c3e-0f832bd50c4c" xsi:nil="true"/>
    <d0413f1037f04561847af123e823da1d xmlns="5682a1c1-2fed-4a1b-8c3e-0f832bd50c4c">
      <Terms xmlns="http://schemas.microsoft.com/office/infopath/2007/PartnerControls"/>
    </d0413f1037f04561847af123e823da1d>
    <GBS_LegalCaseClosed_Date xmlns="5682a1c1-2fed-4a1b-8c3e-0f832bd50c4c" xsi:nil="true"/>
    <GBS_BenefitPoint_ID_Text xmlns="5682a1c1-2fed-4a1b-8c3e-0f832bd50c4c" xsi:nil="true"/>
    <GBS_MoveDate xmlns="5682a1c1-2fed-4a1b-8c3e-0f832bd50c4c" xsi:nil="true"/>
    <TaxCatchAll xmlns="5682a1c1-2fed-4a1b-8c3e-0f832bd50c4c"/>
    <GBS_ADR_Pending_Notes xmlns="5682a1c1-2fed-4a1b-8c3e-0f832bd50c4c" xsi:nil="true"/>
    <GSC_ADR_Process_Status xmlns="8605203d-27c1-48f1-a8f7-c8d5e9f575ba" xsi:nil="true"/>
    <GBS_ADR_Processor_Pending xmlns="5682a1c1-2fed-4a1b-8c3e-0f832bd50c4c">
      <UserInfo>
        <DisplayName/>
        <AccountId xsi:nil="true"/>
        <AccountType/>
      </UserInfo>
    </GBS_ADR_Processor_Pending>
    <GBS_Salesforce_ID_Text xmlns="5682a1c1-2fed-4a1b-8c3e-0f832bd50c4c" xsi:nil="true"/>
    <GBS_ADR_Processor_Approved xmlns="5682a1c1-2fed-4a1b-8c3e-0f832bd50c4c">
      <UserInfo>
        <DisplayName/>
        <AccountId xsi:nil="true"/>
        <AccountType/>
      </UserInfo>
    </GBS_ADR_Processor_Approved>
    <GBS_Final_Review_Date xmlns="5682a1c1-2fed-4a1b-8c3e-0f832bd50c4c" xsi:nil="true"/>
    <GBS_Branch_Text xmlns="5682a1c1-2fed-4a1b-8c3e-0f832bd50c4c" xsi:nil="true"/>
    <GBS_ADR_Confidence_Indicator_Account xmlns="5682a1c1-2fed-4a1b-8c3e-0f832bd50c4c" xsi:nil="true"/>
    <GBS_LegalCaseOpen_Date xmlns="5682a1c1-2fed-4a1b-8c3e-0f832bd50c4c" xsi:nil="true"/>
    <l40b46ad30cd409ebcd477cfdc53765c xmlns="8605203d-27c1-48f1-a8f7-c8d5e9f575ba">
      <Terms xmlns="http://schemas.microsoft.com/office/infopath/2007/PartnerControls"/>
    </l40b46ad30cd409ebcd477cfdc53765c>
    <GBS_Year_To xmlns="5682a1c1-2fed-4a1b-8c3e-0f832bd50c4c" xsi:nil="true"/>
    <GBS_Received_Date xmlns="5682a1c1-2fed-4a1b-8c3e-0f832bd50c4c" xsi:nil="true"/>
    <GBS_OCR_Batch_ID xmlns="5682a1c1-2fed-4a1b-8c3e-0f832bd50c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Unknown" ma:contentTypeID="0x010100B6A77AF2128E5248B77F1440C25CC11500C37E666A787ACD4B86475491E1BBCBA3" ma:contentTypeVersion="39" ma:contentTypeDescription="The base content type for all GBS DMS client-related documents." ma:contentTypeScope="" ma:versionID="4af05e6c1c64e43d7463dff2b4913cad">
  <xsd:schema xmlns:xsd="http://www.w3.org/2001/XMLSchema" xmlns:xs="http://www.w3.org/2001/XMLSchema" xmlns:p="http://schemas.microsoft.com/office/2006/metadata/properties" xmlns:ns1="5682a1c1-2fed-4a1b-8c3e-0f832bd50c4c" xmlns:ns2="http://schemas.microsoft.com/sharepoint/v3" xmlns:ns3="http://schemas.microsoft.com/sharepoint/v4" xmlns:ns4="98cf4adb-1ee4-42c1-8827-e2d27b7e2117" xmlns:ns5="d73a3f24-fa83-442b-afd1-58022d7a6d2c" xmlns:ns6="8605203d-27c1-48f1-a8f7-c8d5e9f575ba" targetNamespace="http://schemas.microsoft.com/office/2006/metadata/properties" ma:root="true" ma:fieldsID="440a6d0271b934d2a470e5ce47e8fb0c" ns1:_="" ns2:_="" ns3:_="" ns4:_="" ns5:_="" ns6:_="">
    <xsd:import namespace="5682a1c1-2fed-4a1b-8c3e-0f832bd50c4c"/>
    <xsd:import namespace="http://schemas.microsoft.com/sharepoint/v3"/>
    <xsd:import namespace="http://schemas.microsoft.com/sharepoint/v4"/>
    <xsd:import namespace="98cf4adb-1ee4-42c1-8827-e2d27b7e2117"/>
    <xsd:import namespace="d73a3f24-fa83-442b-afd1-58022d7a6d2c"/>
    <xsd:import namespace="8605203d-27c1-48f1-a8f7-c8d5e9f575ba"/>
    <xsd:element name="properties">
      <xsd:complexType>
        <xsd:sequence>
          <xsd:element name="documentManagement">
            <xsd:complexType>
              <xsd:all>
                <xsd:element ref="ns1:GBS_Active_With_Client" minOccurs="0"/>
                <xsd:element ref="ns1:GBS_Year_To" minOccurs="0"/>
                <xsd:element ref="ns1:GBS_Year_From" minOccurs="0"/>
                <xsd:element ref="ns1:GBS_Notes" minOccurs="0"/>
                <xsd:element ref="ns1:GBS_MoveDate" minOccurs="0"/>
                <xsd:element ref="ns1:GBS_BenefitPoint_Plan_ID" minOccurs="0"/>
                <xsd:element ref="ns1:GBS_Received_Date" minOccurs="0"/>
                <xsd:element ref="ns1:o9c7d75ab18e4097835bad5ef13865d0" minOccurs="0"/>
                <xsd:element ref="ns1:d0413f1037f04561847af123e823da1d" minOccurs="0"/>
                <xsd:element ref="ns1:GBS_RequestReview_ID" minOccurs="0"/>
                <xsd:element ref="ns1:TaxCatchAll" minOccurs="0"/>
                <xsd:element ref="ns1:TaxCatchAllLabel" minOccurs="0"/>
                <xsd:element ref="ns1:c15af026e3e14211918b0eb59fa49ffd" minOccurs="0"/>
                <xsd:element ref="ns1:GBS_Final_Review_Date" minOccurs="0"/>
                <xsd:element ref="ns1:GBS_LegalCaseOpen_Date" minOccurs="0"/>
                <xsd:element ref="ns1:GBS_Destruction_Date" minOccurs="0"/>
                <xsd:element ref="ns1:GBS_LegalCaseClosed_Date" minOccurs="0"/>
                <xsd:element ref="ns1:GBS_OCR_Batch_ID" minOccurs="0"/>
                <xsd:element ref="ns1:GBS_Branch_Text" minOccurs="0"/>
                <xsd:element ref="ns1:GBS_MarketingGroup_Text" minOccurs="0"/>
                <xsd:element ref="ns1:GBS_Account_Text" minOccurs="0"/>
                <xsd:element ref="ns3:IconOverlay" minOccurs="0"/>
                <xsd:element ref="ns2:_vti_ItemDeclaredRecord" minOccurs="0"/>
                <xsd:element ref="ns2:_vti_ItemHoldRecordStatus" minOccurs="0"/>
                <xsd:element ref="ns1:GBS_BenefitPoint_ID_Text" minOccurs="0"/>
                <xsd:element ref="ns1:GBS_Salesforce_ID_Text" minOccurs="0"/>
                <xsd:element ref="ns4:SharedWithUsers" minOccurs="0"/>
                <xsd:element ref="ns1:GBS_ADR_Confidence_Indicator_Account" minOccurs="0"/>
                <xsd:element ref="ns1:GBS_ADR_Confidence_Indicator_File_Standard" minOccurs="0"/>
                <xsd:element ref="ns1:GBS_ADR_Confidence_Indicator_All_Fields" minOccurs="0"/>
                <xsd:element ref="ns1:GBS_ADR_Processor_Total_Time_In_Seconds_Pending" minOccurs="0"/>
                <xsd:element ref="ns1:GBS_ADR_Processor_Total_Time_In_Seconds_Approved" minOccurs="0"/>
                <xsd:element ref="ns1:GBS_ADR_Processor_Pending" minOccurs="0"/>
                <xsd:element ref="ns1:GBS_ADR_Processor_Approved" minOccurs="0"/>
                <xsd:element ref="ns1:GBS_ADR_Pending_Notes" minOccurs="0"/>
                <xsd:element ref="ns5:_dlc_DocId" minOccurs="0"/>
                <xsd:element ref="ns5:_dlc_DocIdUrl" minOccurs="0"/>
                <xsd:element ref="ns5:_dlc_DocIdPersistId" minOccurs="0"/>
                <xsd:element ref="ns6:l40b46ad30cd409ebcd477cfdc53765c" minOccurs="0"/>
                <xsd:element ref="ns6:GSC_ADR_Process_Status" minOccurs="0"/>
                <xsd:element ref="ns6:GSC_ADR_Review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82a1c1-2fed-4a1b-8c3e-0f832bd50c4c" elementFormDefault="qualified">
    <xsd:import namespace="http://schemas.microsoft.com/office/2006/documentManagement/types"/>
    <xsd:import namespace="http://schemas.microsoft.com/office/infopath/2007/PartnerControls"/>
    <xsd:element name="GBS_Active_With_Client" ma:index="0" nillable="true" ma:displayName="Active With Client" ma:description="" ma:internalName="GBS_Active_With_Client" ma:readOnly="false">
      <xsd:simpleType>
        <xsd:restriction base="dms:Boolean"/>
      </xsd:simpleType>
    </xsd:element>
    <xsd:element name="GBS_Year_To" ma:index="1" nillable="true" ma:displayName="Applicable To" ma:default="2900-01-01T00:00:00Z" ma:description="As relates to this document, please see your file standards for additional information." ma:format="DateOnly" ma:internalName="GBS_Year_To" ma:readOnly="false">
      <xsd:simpleType>
        <xsd:restriction base="dms:DateTime"/>
      </xsd:simpleType>
    </xsd:element>
    <xsd:element name="GBS_Year_From" ma:index="2" nillable="true" ma:displayName="Applicable From" ma:default="2900-01-01T00:00:00Z" ma:description="See the file standards for applicable dates to use." ma:format="DateOnly" ma:indexed="true" ma:internalName="GBS_Year_From" ma:readOnly="false">
      <xsd:simpleType>
        <xsd:restriction base="dms:DateTime"/>
      </xsd:simpleType>
    </xsd:element>
    <xsd:element name="GBS_Notes" ma:index="3" nillable="true" ma:displayName="Notes" ma:description="As relates to this document, please see your file standards for additional information." ma:internalName="GBS_Notes" ma:readOnly="false">
      <xsd:simpleType>
        <xsd:restriction base="dms:Note">
          <xsd:maxLength value="255"/>
        </xsd:restriction>
      </xsd:simpleType>
    </xsd:element>
    <xsd:element name="GBS_MoveDate" ma:index="5" nillable="true" ma:displayName="Move Date" ma:description="" ma:format="DateOnly" ma:indexed="true" ma:internalName="GBS_MoveDate" ma:readOnly="false">
      <xsd:simpleType>
        <xsd:restriction base="dms:DateTime"/>
      </xsd:simpleType>
    </xsd:element>
    <xsd:element name="GBS_BenefitPoint_Plan_ID" ma:index="7" nillable="true" ma:displayName="BenefitPoint Plan ID" ma:description="The BenefitPoint Plan ID of the related BenefitPoint policy, if any." ma:internalName="GBS_BenefitPoint_Plan_ID" ma:readOnly="false">
      <xsd:simpleType>
        <xsd:restriction base="dms:Text"/>
      </xsd:simpleType>
    </xsd:element>
    <xsd:element name="GBS_Received_Date" ma:index="10" nillable="true" ma:displayName="Received Date" ma:description="The date Gallagher received this document" ma:format="DateOnly" ma:internalName="GBS_Received_Date" ma:readOnly="false">
      <xsd:simpleType>
        <xsd:restriction base="dms:DateTime"/>
      </xsd:simpleType>
    </xsd:element>
    <xsd:element name="o9c7d75ab18e4097835bad5ef13865d0" ma:index="14" nillable="true" ma:taxonomy="true" ma:internalName="o9c7d75ab18e4097835bad5ef13865d0" ma:taxonomyFieldName="GBS_ManagedPath" ma:displayName="Managed Paths" ma:default="" ma:fieldId="{89c7d75a-b18e-4097-835b-ad5ef13865d0}" ma:sspId="a58b22f9-7ef4-4d1f-a56c-f9db9b8bdb93" ma:termSetId="8604109f-accc-48b7-b187-ffbeee6d5b44" ma:anchorId="00000000-0000-0000-0000-000000000000" ma:open="false" ma:isKeyword="false">
      <xsd:complexType>
        <xsd:sequence>
          <xsd:element ref="pc:Terms" minOccurs="0" maxOccurs="1"/>
        </xsd:sequence>
      </xsd:complexType>
    </xsd:element>
    <xsd:element name="d0413f1037f04561847af123e823da1d" ma:index="15" nillable="true" ma:taxonomy="true" ma:internalName="d0413f1037f04561847af123e823da1d" ma:taxonomyFieldName="GBS_File_Standard" ma:displayName="File Standard" ma:indexed="true" ma:default="" ma:fieldId="{d0413f10-37f0-4561-847a-f123e823da1d}" ma:sspId="a58b22f9-7ef4-4d1f-a56c-f9db9b8bdb93" ma:termSetId="806a290f-10cb-4ace-954a-2da01a1817ed" ma:anchorId="00000000-0000-0000-0000-000000000000" ma:open="false" ma:isKeyword="false">
      <xsd:complexType>
        <xsd:sequence>
          <xsd:element ref="pc:Terms" minOccurs="0" maxOccurs="1"/>
        </xsd:sequence>
      </xsd:complexType>
    </xsd:element>
    <xsd:element name="GBS_RequestReview_ID" ma:index="16" nillable="true" ma:displayName="Request Review ID" ma:description="" ma:internalName="GBS_RequestReview_ID">
      <xsd:simpleType>
        <xsd:restriction base="dms:Text"/>
      </xsd:simpleType>
    </xsd:element>
    <xsd:element name="TaxCatchAll" ma:index="17" nillable="true" ma:displayName="Taxonomy Catch All Column" ma:hidden="true" ma:list="{339c9e67-4281-4476-8ca6-080538ea65a3}" ma:internalName="TaxCatchAll" ma:showField="CatchAllData" ma:web="98cf4adb-1ee4-42c1-8827-e2d27b7e2117">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339c9e67-4281-4476-8ca6-080538ea65a3}" ma:internalName="TaxCatchAllLabel" ma:readOnly="true" ma:showField="CatchAllDataLabel" ma:web="98cf4adb-1ee4-42c1-8827-e2d27b7e2117">
      <xsd:complexType>
        <xsd:complexContent>
          <xsd:extension base="dms:MultiChoiceLookup">
            <xsd:sequence>
              <xsd:element name="Value" type="dms:Lookup" maxOccurs="unbounded" minOccurs="0" nillable="true"/>
            </xsd:sequence>
          </xsd:extension>
        </xsd:complexContent>
      </xsd:complexType>
    </xsd:element>
    <xsd:element name="c15af026e3e14211918b0eb59fa49ffd" ma:index="19" ma:taxonomy="true" ma:internalName="c15af026e3e14211918b0eb59fa49ffd" ma:taxonomyFieldName="GBS_DataClassification" ma:displayName="Data Classifications" ma:default="1;#Confidential|87d62963-105f-4fc5-8b79-2f14989d12d4" ma:fieldId="{c15af026-e3e1-4211-918b-0eb59fa49ffd}" ma:sspId="a58b22f9-7ef4-4d1f-a56c-f9db9b8bdb93" ma:termSetId="275b9a09-56d7-43b6-ac99-4006e2409ffd" ma:anchorId="00000000-0000-0000-0000-000000000000" ma:open="false" ma:isKeyword="false">
      <xsd:complexType>
        <xsd:sequence>
          <xsd:element ref="pc:Terms" minOccurs="0" maxOccurs="1"/>
        </xsd:sequence>
      </xsd:complexType>
    </xsd:element>
    <xsd:element name="GBS_Final_Review_Date" ma:index="21" nillable="true" ma:displayName="Final Review Date" ma:description="" ma:format="DateOnly" ma:internalName="GBS_Final_Review_Date" ma:readOnly="false">
      <xsd:simpleType>
        <xsd:restriction base="dms:DateTime"/>
      </xsd:simpleType>
    </xsd:element>
    <xsd:element name="GBS_LegalCaseOpen_Date" ma:index="25" nillable="true" ma:displayName="GBS Legal Case Open Date" ma:description="" ma:internalName="GBS_LegalCaseOpen_Date">
      <xsd:simpleType>
        <xsd:restriction base="dms:DateTime"/>
      </xsd:simpleType>
    </xsd:element>
    <xsd:element name="GBS_Destruction_Date" ma:index="26" nillable="true" ma:displayName="GBS Destruction Date" ma:description="" ma:internalName="GBS_Destruction_Date">
      <xsd:simpleType>
        <xsd:restriction base="dms:DateTime"/>
      </xsd:simpleType>
    </xsd:element>
    <xsd:element name="GBS_LegalCaseClosed_Date" ma:index="27" nillable="true" ma:displayName="GBS Legal Case Closed Date" ma:description="" ma:internalName="GBS_LegalCaseClosed_Date">
      <xsd:simpleType>
        <xsd:restriction base="dms:DateTime"/>
      </xsd:simpleType>
    </xsd:element>
    <xsd:element name="GBS_OCR_Batch_ID" ma:index="28" nillable="true" ma:displayName="GBS OCR Batch ID" ma:description="GBS OCR Batch ID" ma:internalName="GBS_OCR_Batch_ID">
      <xsd:simpleType>
        <xsd:restriction base="dms:Text"/>
      </xsd:simpleType>
    </xsd:element>
    <xsd:element name="GBS_Branch_Text" ma:index="29" nillable="true" ma:displayName="OfficeName" ma:description="" ma:internalName="GBS_Branch_Text">
      <xsd:simpleType>
        <xsd:restriction base="dms:Text"/>
      </xsd:simpleType>
    </xsd:element>
    <xsd:element name="GBS_MarketingGroup_Text" ma:index="30" nillable="true" ma:displayName="MarketingGroupName" ma:description="" ma:internalName="GBS_MarketingGroup_Text">
      <xsd:simpleType>
        <xsd:restriction base="dms:Text"/>
      </xsd:simpleType>
    </xsd:element>
    <xsd:element name="GBS_Account_Text" ma:index="31" nillable="true" ma:displayName="AccountName" ma:description="" ma:internalName="GBS_Account_Text">
      <xsd:simpleType>
        <xsd:restriction base="dms:Text"/>
      </xsd:simpleType>
    </xsd:element>
    <xsd:element name="GBS_BenefitPoint_ID_Text" ma:index="35" nillable="true" ma:displayName="BenefitPointID" ma:description="" ma:internalName="GBS_BenefitPoint_ID_Text">
      <xsd:simpleType>
        <xsd:restriction base="dms:Text"/>
      </xsd:simpleType>
    </xsd:element>
    <xsd:element name="GBS_Salesforce_ID_Text" ma:index="36" nillable="true" ma:displayName="SalesforceID" ma:description="" ma:internalName="GBS_Salesforce_ID_Text">
      <xsd:simpleType>
        <xsd:restriction base="dms:Text"/>
      </xsd:simpleType>
    </xsd:element>
    <xsd:element name="GBS_ADR_Confidence_Indicator_Account" ma:index="38" nillable="true" ma:displayName="Confidence Indicator for Account" ma:default="0" ma:description="" ma:internalName="GBS_ADR_Confidence_Indicator_Account">
      <xsd:simpleType>
        <xsd:restriction base="dms:Number"/>
      </xsd:simpleType>
    </xsd:element>
    <xsd:element name="GBS_ADR_Confidence_Indicator_File_Standard" ma:index="39" nillable="true" ma:displayName="Confidence Indicator for File Standard" ma:default="0" ma:description="" ma:internalName="GBS_ADR_Confidence_Indicator_File_Standard">
      <xsd:simpleType>
        <xsd:restriction base="dms:Number"/>
      </xsd:simpleType>
    </xsd:element>
    <xsd:element name="GBS_ADR_Confidence_Indicator_All_Fields" ma:index="40" nillable="true" ma:displayName="Confidence Indicator for All Fields" ma:default="0" ma:description="" ma:internalName="GBS_ADR_Confidence_Indicator_All_Fields">
      <xsd:simpleType>
        <xsd:restriction base="dms:Number"/>
      </xsd:simpleType>
    </xsd:element>
    <xsd:element name="GBS_ADR_Processor_Total_Time_In_Seconds_Pending" ma:index="41" nillable="true" ma:displayName="Processor Total Time In Seconds Pending" ma:default="0" ma:description="" ma:internalName="GBS_ADR_Processor_Total_Time_In_Seconds_Pending">
      <xsd:simpleType>
        <xsd:restriction base="dms:Number"/>
      </xsd:simpleType>
    </xsd:element>
    <xsd:element name="GBS_ADR_Processor_Total_Time_In_Seconds_Approved" ma:index="42" nillable="true" ma:displayName="Processor Total Time In Seconds Approved" ma:default="0" ma:description="" ma:internalName="GBS_ADR_Processor_Total_Time_In_Seconds_Approved">
      <xsd:simpleType>
        <xsd:restriction base="dms:Number"/>
      </xsd:simpleType>
    </xsd:element>
    <xsd:element name="GBS_ADR_Processor_Pending" ma:index="43" nillable="true" ma:displayName="Processor Pending" ma:description="" ma:internalName="GBS_ADR_Processor_Pendin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BS_ADR_Processor_Approved" ma:index="44" nillable="true" ma:displayName="Processor Approved" ma:description="" ma:internalName="GBS_ADR_Processor_Approv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BS_ADR_Pending_Notes" ma:index="45" nillable="true" ma:displayName="Pending Notes" ma:default="0" ma:description="" ma:internalName="GBS_ADR_Pending_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3" nillable="true" ma:displayName="Declared Record" ma:hidden="true" ma:internalName="_vti_ItemDeclaredRecord" ma:readOnly="true">
      <xsd:simpleType>
        <xsd:restriction base="dms:DateTime"/>
      </xsd:simpleType>
    </xsd:element>
    <xsd:element name="_vti_ItemHoldRecordStatus" ma:index="3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cf4adb-1ee4-42c1-8827-e2d27b7e2117" elementFormDefault="qualified">
    <xsd:import namespace="http://schemas.microsoft.com/office/2006/documentManagement/types"/>
    <xsd:import namespace="http://schemas.microsoft.com/office/infopath/2007/PartnerControls"/>
    <xsd:element name="SharedWithUsers" ma:index="3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3a3f24-fa83-442b-afd1-58022d7a6d2c" elementFormDefault="qualified">
    <xsd:import namespace="http://schemas.microsoft.com/office/2006/documentManagement/types"/>
    <xsd:import namespace="http://schemas.microsoft.com/office/infopath/2007/PartnerControls"/>
    <xsd:element name="_dlc_DocId" ma:index="46" nillable="true" ma:displayName="Document ID Value" ma:description="The value of the document ID assigned to this item." ma:internalName="_dlc_DocId" ma:readOnly="true">
      <xsd:simpleType>
        <xsd:restriction base="dms:Text"/>
      </xsd:simpleType>
    </xsd:element>
    <xsd:element name="_dlc_DocIdUrl" ma:index="4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605203d-27c1-48f1-a8f7-c8d5e9f575ba" elementFormDefault="qualified">
    <xsd:import namespace="http://schemas.microsoft.com/office/2006/documentManagement/types"/>
    <xsd:import namespace="http://schemas.microsoft.com/office/infopath/2007/PartnerControls"/>
    <xsd:element name="l40b46ad30cd409ebcd477cfdc53765c" ma:index="49" nillable="true" ma:taxonomy="true" ma:internalName="l40b46ad30cd409ebcd477cfdc53765c" ma:taxonomyFieldName="GBS_Pending_Reason" ma:displayName="Pending Reason" ma:fieldId="{540b46ad-30cd-409e-bcd4-77cfdc53765c}" ma:sspId="a58b22f9-7ef4-4d1f-a56c-f9db9b8bdb93" ma:termSetId="72cd2146-1068-4274-931c-4de8659306d5" ma:anchorId="00000000-0000-0000-0000-000000000000" ma:open="false" ma:isKeyword="false">
      <xsd:complexType>
        <xsd:sequence>
          <xsd:element ref="pc:Terms" minOccurs="0" maxOccurs="1"/>
        </xsd:sequence>
      </xsd:complexType>
    </xsd:element>
    <xsd:element name="GSC_ADR_Process_Status" ma:index="51" nillable="true" ma:displayName="GSC ADR Process Status" ma:description="" ma:format="Dropdown" ma:internalName="GSC_ADR_Process_Status">
      <xsd:simpleType>
        <xsd:restriction base="dms:Choice">
          <xsd:enumeration value="ADR Documents with All Information"/>
          <xsd:enumeration value="ADR Documents Pending"/>
          <xsd:enumeration value="ADR Documents Missing Information"/>
          <xsd:enumeration value="ADR Documents Missing an Account"/>
        </xsd:restriction>
      </xsd:simpleType>
    </xsd:element>
    <xsd:element name="GSC_ADR_Review_Status" ma:index="52" nillable="true" ma:displayName="GSC ADR Review Status" ma:description="" ma:format="Dropdown" ma:internalName="GSC_ADR_Review_Status">
      <xsd:simpleType>
        <xsd:restriction base="dms:Choice">
          <xsd:enumeration value="Initial"/>
          <xsd:enumeration value="Approved"/>
          <xsd:enumeration value="Pending"/>
          <xsd:enumeration value="Remov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a58b22f9-7ef4-4d1f-a56c-f9db9b8bdb93" ContentTypeId="0x010100B6A77AF2128E5248B77F1440C25CC115" PreviousValue="false"/>
</file>

<file path=customXml/itemProps1.xml><?xml version="1.0" encoding="utf-8"?>
<ds:datastoreItem xmlns:ds="http://schemas.openxmlformats.org/officeDocument/2006/customXml" ds:itemID="{D8BD84EE-F05B-492E-8822-9070FF4FA565}">
  <ds:schemaRefs>
    <ds:schemaRef ds:uri="http://schemas.microsoft.com/sharepoint/v3/contenttype/forms"/>
  </ds:schemaRefs>
</ds:datastoreItem>
</file>

<file path=customXml/itemProps2.xml><?xml version="1.0" encoding="utf-8"?>
<ds:datastoreItem xmlns:ds="http://schemas.openxmlformats.org/officeDocument/2006/customXml" ds:itemID="{9CE5CCC4-4031-4131-89F5-131B0BB56F6D}">
  <ds:schemaRefs>
    <ds:schemaRef ds:uri="http://purl.org/dc/terms/"/>
    <ds:schemaRef ds:uri="5682a1c1-2fed-4a1b-8c3e-0f832bd50c4c"/>
    <ds:schemaRef ds:uri="8605203d-27c1-48f1-a8f7-c8d5e9f575ba"/>
    <ds:schemaRef ds:uri="http://purl.org/dc/dcmitype/"/>
    <ds:schemaRef ds:uri="http://schemas.microsoft.com/office/infopath/2007/PartnerControls"/>
    <ds:schemaRef ds:uri="98cf4adb-1ee4-42c1-8827-e2d27b7e2117"/>
    <ds:schemaRef ds:uri="http://schemas.microsoft.com/office/2006/metadata/properties"/>
    <ds:schemaRef ds:uri="http://purl.org/dc/elements/1.1/"/>
    <ds:schemaRef ds:uri="http://schemas.microsoft.com/office/2006/documentManagement/types"/>
    <ds:schemaRef ds:uri="http://schemas.microsoft.com/sharepoint/v3"/>
    <ds:schemaRef ds:uri="http://schemas.microsoft.com/sharepoint/v4"/>
    <ds:schemaRef ds:uri="http://schemas.openxmlformats.org/package/2006/metadata/core-properties"/>
    <ds:schemaRef ds:uri="d73a3f24-fa83-442b-afd1-58022d7a6d2c"/>
    <ds:schemaRef ds:uri="http://www.w3.org/XML/1998/namespace"/>
  </ds:schemaRefs>
</ds:datastoreItem>
</file>

<file path=customXml/itemProps3.xml><?xml version="1.0" encoding="utf-8"?>
<ds:datastoreItem xmlns:ds="http://schemas.openxmlformats.org/officeDocument/2006/customXml" ds:itemID="{BBF7CF24-B592-4EFC-8D4E-8E0C74ED3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82a1c1-2fed-4a1b-8c3e-0f832bd50c4c"/>
    <ds:schemaRef ds:uri="http://schemas.microsoft.com/sharepoint/v3"/>
    <ds:schemaRef ds:uri="http://schemas.microsoft.com/sharepoint/v4"/>
    <ds:schemaRef ds:uri="98cf4adb-1ee4-42c1-8827-e2d27b7e2117"/>
    <ds:schemaRef ds:uri="d73a3f24-fa83-442b-afd1-58022d7a6d2c"/>
    <ds:schemaRef ds:uri="8605203d-27c1-48f1-a8f7-c8d5e9f57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54B6176-44AA-4E29-B182-64811094A224}">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10658</TotalTime>
  <Words>9544</Words>
  <Application>Microsoft Office PowerPoint</Application>
  <PresentationFormat>Custom</PresentationFormat>
  <Paragraphs>889</Paragraphs>
  <Slides>26</Slides>
  <Notes>23</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26</vt:i4>
      </vt:variant>
    </vt:vector>
  </HeadingPairs>
  <TitlesOfParts>
    <vt:vector size="48" baseType="lpstr">
      <vt:lpstr>Aldine401 BT</vt:lpstr>
      <vt:lpstr>Arial</vt:lpstr>
      <vt:lpstr>Book Antiqua</vt:lpstr>
      <vt:lpstr>Calibri</vt:lpstr>
      <vt:lpstr>Cambria</vt:lpstr>
      <vt:lpstr>Century Gothic</vt:lpstr>
      <vt:lpstr>Franklin Gothic Book</vt:lpstr>
      <vt:lpstr>Franklin Gothic Demi</vt:lpstr>
      <vt:lpstr>Gotham Rounded</vt:lpstr>
      <vt:lpstr>Helvetica Neue</vt:lpstr>
      <vt:lpstr>Helvetica Neue Medium</vt:lpstr>
      <vt:lpstr>Noto Sans Symbols</vt:lpstr>
      <vt:lpstr>Palatino Linotype</vt:lpstr>
      <vt:lpstr>Symbol</vt:lpstr>
      <vt:lpstr>System Font Regular</vt:lpstr>
      <vt:lpstr>Tahoma</vt:lpstr>
      <vt:lpstr>Times New Roman</vt:lpstr>
      <vt:lpstr>Wingdings</vt:lpstr>
      <vt:lpstr>Office Theme</vt:lpstr>
      <vt:lpstr>1_Purple Master</vt:lpstr>
      <vt:lpstr>1_Office Theme</vt:lpstr>
      <vt:lpstr>2_Office Theme</vt:lpstr>
      <vt:lpstr>PowerPoint Presentation</vt:lpstr>
      <vt:lpstr>Welcome To Your Benefits!</vt:lpstr>
      <vt:lpstr>Benefits Overview</vt:lpstr>
      <vt:lpstr>Open Enrollment</vt:lpstr>
      <vt:lpstr>Medical Benefits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RESOURCES The following resources are available to all employees and dependents enrolled in the Long Branch  Board of Education’s benefit plans.</vt:lpstr>
      <vt:lpstr>PowerPoint Presentation</vt:lpstr>
      <vt:lpstr>PowerPoint Presentation</vt:lpstr>
      <vt:lpstr>PowerPoint Presentation</vt:lpstr>
      <vt:lpstr>LEGAL NOTICES</vt:lpstr>
      <vt:lpstr>PowerPoint Presentation</vt:lpstr>
      <vt:lpstr>PowerPoint Presentation</vt:lpstr>
      <vt:lpstr>INSURANCE MARKETPLACE NOTICE</vt:lpstr>
      <vt:lpstr>Notice of Privacy Practices</vt:lpstr>
      <vt:lpstr>Notice of Privacy Practices</vt:lpstr>
      <vt:lpstr>Notice of Privacy Practices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 Guide Template 2018</dc:title>
  <dc:creator>Tamra Walton</dc:creator>
  <cp:lastModifiedBy>Kim Crosby</cp:lastModifiedBy>
  <cp:revision>338</cp:revision>
  <cp:lastPrinted>2024-08-01T18:35:59Z</cp:lastPrinted>
  <dcterms:created xsi:type="dcterms:W3CDTF">2020-08-20T05:33:04Z</dcterms:created>
  <dcterms:modified xsi:type="dcterms:W3CDTF">2024-08-01T18:36:00Z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2019-11-20T00:00:00Z</vt:filetime>
  </property>
  <property fmtid="{D5CDD505-2E9C-101B-9397-08002B2CF9AE}" pid="3" name="Creator">
    <vt:lpwstr>Adobe InDesign CC 2015 (Macintosh)</vt:lpwstr>
  </property>
  <property fmtid="{D5CDD505-2E9C-101B-9397-08002B2CF9AE}" pid="4" name="LastSaved">
    <vt:filetime>2020-08-20T00:00:00Z</vt:filetime>
  </property>
  <property fmtid="{D5CDD505-2E9C-101B-9397-08002B2CF9AE}" pid="5" name="ContentTypeId">
    <vt:lpwstr>0x010100B6A77AF2128E5248B77F1440C25CC11500C37E666A787ACD4B86475491E1BBCBA3</vt:lpwstr>
  </property>
</Properties>
</file>